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6"/>
  </p:notesMasterIdLst>
  <p:handoutMasterIdLst>
    <p:handoutMasterId r:id="rId17"/>
  </p:handoutMasterIdLst>
  <p:sldIdLst>
    <p:sldId id="430" r:id="rId2"/>
    <p:sldId id="470" r:id="rId3"/>
    <p:sldId id="350" r:id="rId4"/>
    <p:sldId id="495" r:id="rId5"/>
    <p:sldId id="508" r:id="rId6"/>
    <p:sldId id="499" r:id="rId7"/>
    <p:sldId id="500" r:id="rId8"/>
    <p:sldId id="329" r:id="rId9"/>
    <p:sldId id="501" r:id="rId10"/>
    <p:sldId id="502" r:id="rId11"/>
    <p:sldId id="505" r:id="rId12"/>
    <p:sldId id="506" r:id="rId13"/>
    <p:sldId id="507" r:id="rId14"/>
    <p:sldId id="504" r:id="rId15"/>
  </p:sldIdLst>
  <p:sldSz cx="9144000" cy="6858000" type="screen4x3"/>
  <p:notesSz cx="6858000" cy="9144000"/>
  <p:defaultTextStyle>
    <a:defPPr>
      <a:defRPr lang="en-US"/>
    </a:defPPr>
    <a:lvl1pPr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413" autoAdjust="0"/>
    <p:restoredTop sz="94662" autoAdjust="0"/>
  </p:normalViewPr>
  <p:slideViewPr>
    <p:cSldViewPr snapToObjects="1">
      <p:cViewPr varScale="1">
        <p:scale>
          <a:sx n="108" d="100"/>
          <a:sy n="108" d="100"/>
        </p:scale>
        <p:origin x="1716" y="10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5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fld id="{213868CA-DAE9-4EA7-9335-B8F5034515FB}" type="datetime1">
              <a:rPr lang="en-US" altLang="en-US"/>
              <a:pPr>
                <a:defRPr/>
              </a:pPr>
              <a:t>4/11/2023</a:t>
            </a:fld>
            <a:endParaRPr lang="en-US" alt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3B892677-7964-4DFC-9017-B0A0416FA9F8}"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defRPr>
            </a:lvl1pPr>
          </a:lstStyle>
          <a:p>
            <a:pPr>
              <a:defRPr/>
            </a:pPr>
            <a:fld id="{12FA6645-CBAC-4EFD-B0C7-31A86B094BD8}" type="datetime1">
              <a:rPr lang="en-US" altLang="en-US"/>
              <a:pPr>
                <a:defRPr/>
              </a:pPr>
              <a:t>4/11/2023</a:t>
            </a:fld>
            <a:endParaRPr lang="en-US" alt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noProof="0"/>
              <a:t>Click to edit Master text styles</a:t>
            </a:r>
          </a:p>
          <a:p>
            <a:pPr lvl="1"/>
            <a:r>
              <a:rPr lang="x-none" noProof="0"/>
              <a:t>Second level</a:t>
            </a:r>
          </a:p>
          <a:p>
            <a:pPr lvl="2"/>
            <a:r>
              <a:rPr lang="x-none" noProof="0"/>
              <a:t>Third level</a:t>
            </a:r>
          </a:p>
          <a:p>
            <a:pPr lvl="3"/>
            <a:r>
              <a:rPr lang="x-none" noProof="0"/>
              <a:t>Fourth level</a:t>
            </a:r>
          </a:p>
          <a:p>
            <a:pPr lvl="4"/>
            <a:r>
              <a:rPr lang="x-none" noProof="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AAAC91F-DA77-46F0-AB00-FA37D8FCB80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D942B5C7-AB45-4537-B522-62FCAE1E72F2}" type="slidenum">
              <a:rPr lang="en-US" smtClean="0"/>
              <a:pPr>
                <a:defRPr/>
              </a:pPr>
              <a:t>1</a:t>
            </a:fld>
            <a:endParaRPr lang="en-US"/>
          </a:p>
        </p:txBody>
      </p:sp>
    </p:spTree>
    <p:extLst>
      <p:ext uri="{BB962C8B-B14F-4D97-AF65-F5344CB8AC3E}">
        <p14:creationId xmlns:p14="http://schemas.microsoft.com/office/powerpoint/2010/main" val="8201622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a:defRPr/>
            </a:pPr>
            <a:fld id="{5AAAC91F-DA77-46F0-AB00-FA37D8FCB806}" type="slidenum">
              <a:rPr lang="en-US" altLang="en-US" smtClean="0"/>
              <a:pPr>
                <a:defRPr/>
              </a:pPr>
              <a:t>2</a:t>
            </a:fld>
            <a:endParaRPr lang="en-US" altLang="en-US"/>
          </a:p>
        </p:txBody>
      </p:sp>
    </p:spTree>
    <p:extLst>
      <p:ext uri="{BB962C8B-B14F-4D97-AF65-F5344CB8AC3E}">
        <p14:creationId xmlns:p14="http://schemas.microsoft.com/office/powerpoint/2010/main" val="2164151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Caryn to do the scope, will be Tasks of study, deliverables, reference to previous </a:t>
            </a:r>
            <a:r>
              <a:rPr lang="en-US" dirty="0" err="1"/>
              <a:t>ewr</a:t>
            </a:r>
            <a:r>
              <a:rPr lang="en-US" dirty="0"/>
              <a:t> study, use some of following slides, but simplify</a:t>
            </a:r>
            <a:endParaRPr lang="en-ZA" dirty="0"/>
          </a:p>
        </p:txBody>
      </p:sp>
      <p:sp>
        <p:nvSpPr>
          <p:cNvPr id="4" name="Slide Number Placeholder 3"/>
          <p:cNvSpPr>
            <a:spLocks noGrp="1"/>
          </p:cNvSpPr>
          <p:nvPr>
            <p:ph type="sldNum" sz="quarter" idx="5"/>
          </p:nvPr>
        </p:nvSpPr>
        <p:spPr/>
        <p:txBody>
          <a:bodyPr/>
          <a:lstStyle/>
          <a:p>
            <a:pPr>
              <a:defRPr/>
            </a:pPr>
            <a:fld id="{5AAAC91F-DA77-46F0-AB00-FA37D8FCB806}" type="slidenum">
              <a:rPr lang="en-US" altLang="en-US" smtClean="0"/>
              <a:pPr>
                <a:defRPr/>
              </a:pPr>
              <a:t>4</a:t>
            </a:fld>
            <a:endParaRPr lang="en-US" altLang="en-US"/>
          </a:p>
        </p:txBody>
      </p:sp>
    </p:spTree>
    <p:extLst>
      <p:ext uri="{BB962C8B-B14F-4D97-AF65-F5344CB8AC3E}">
        <p14:creationId xmlns:p14="http://schemas.microsoft.com/office/powerpoint/2010/main" val="21569665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ENTERING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87884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22041" indent="0" algn="ctr">
              <a:buNone/>
              <a:defRPr>
                <a:solidFill>
                  <a:schemeClr val="tx1">
                    <a:tint val="75000"/>
                  </a:schemeClr>
                </a:solidFill>
              </a:defRPr>
            </a:lvl2pPr>
            <a:lvl3pPr marL="844083" indent="0" algn="ctr">
              <a:buNone/>
              <a:defRPr>
                <a:solidFill>
                  <a:schemeClr val="tx1">
                    <a:tint val="75000"/>
                  </a:schemeClr>
                </a:solidFill>
              </a:defRPr>
            </a:lvl3pPr>
            <a:lvl4pPr marL="1266124" indent="0" algn="ctr">
              <a:buNone/>
              <a:defRPr>
                <a:solidFill>
                  <a:schemeClr val="tx1">
                    <a:tint val="75000"/>
                  </a:schemeClr>
                </a:solidFill>
              </a:defRPr>
            </a:lvl4pPr>
            <a:lvl5pPr marL="1688165" indent="0" algn="ctr">
              <a:buNone/>
              <a:defRPr>
                <a:solidFill>
                  <a:schemeClr val="tx1">
                    <a:tint val="75000"/>
                  </a:schemeClr>
                </a:solidFill>
              </a:defRPr>
            </a:lvl5pPr>
            <a:lvl6pPr marL="2110207" indent="0" algn="ctr">
              <a:buNone/>
              <a:defRPr>
                <a:solidFill>
                  <a:schemeClr val="tx1">
                    <a:tint val="75000"/>
                  </a:schemeClr>
                </a:solidFill>
              </a:defRPr>
            </a:lvl6pPr>
            <a:lvl7pPr marL="2532248" indent="0" algn="ctr">
              <a:buNone/>
              <a:defRPr>
                <a:solidFill>
                  <a:schemeClr val="tx1">
                    <a:tint val="75000"/>
                  </a:schemeClr>
                </a:solidFill>
              </a:defRPr>
            </a:lvl7pPr>
            <a:lvl8pPr marL="2954289" indent="0" algn="ctr">
              <a:buNone/>
              <a:defRPr>
                <a:solidFill>
                  <a:schemeClr val="tx1">
                    <a:tint val="75000"/>
                  </a:schemeClr>
                </a:solidFill>
              </a:defRPr>
            </a:lvl8pPr>
            <a:lvl9pPr marL="3376331" indent="0" algn="ctr">
              <a:buNone/>
              <a:defRPr>
                <a:solidFill>
                  <a:schemeClr val="tx1">
                    <a:tint val="75000"/>
                  </a:schemeClr>
                </a:solidFill>
              </a:defRPr>
            </a:lvl9pPr>
          </a:lstStyle>
          <a:p>
            <a:r>
              <a:rPr lang="en-US"/>
              <a:t>Click to edit Master subtitle style</a:t>
            </a:r>
          </a:p>
        </p:txBody>
      </p:sp>
      <p:sp>
        <p:nvSpPr>
          <p:cNvPr id="4" name="Slide Number Placeholder 5">
            <a:extLst>
              <a:ext uri="{FF2B5EF4-FFF2-40B4-BE49-F238E27FC236}">
                <a16:creationId xmlns:a16="http://schemas.microsoft.com/office/drawing/2014/main" id="{E66588C1-9077-48FD-99DF-89535B58B221}"/>
              </a:ext>
            </a:extLst>
          </p:cNvPr>
          <p:cNvSpPr>
            <a:spLocks noGrp="1"/>
          </p:cNvSpPr>
          <p:nvPr>
            <p:ph type="sldNum" sz="quarter" idx="10"/>
          </p:nvPr>
        </p:nvSpPr>
        <p:spPr>
          <a:xfrm>
            <a:off x="3724275" y="6351588"/>
            <a:ext cx="2133600" cy="365125"/>
          </a:xfrm>
          <a:prstGeom prst="rect">
            <a:avLst/>
          </a:prstGeom>
        </p:spPr>
        <p:txBody>
          <a:bodyPr vert="horz" wrap="square" lIns="91440" tIns="45720" rIns="91440" bIns="45720" numCol="1" anchor="t" anchorCtr="0" compatLnSpc="1">
            <a:prstTxWarp prst="textNoShape">
              <a:avLst/>
            </a:prstTxWarp>
          </a:bodyPr>
          <a:lstStyle>
            <a:lvl1pPr algn="ctr" defTabSz="914400" eaLnBrk="1" fontAlgn="auto" hangingPunct="1">
              <a:spcBef>
                <a:spcPts val="0"/>
              </a:spcBef>
              <a:spcAft>
                <a:spcPts val="0"/>
              </a:spcAft>
              <a:defRPr sz="1400">
                <a:solidFill>
                  <a:prstClr val="black"/>
                </a:solidFill>
                <a:latin typeface="Arial" panose="020B0604020202020204" pitchFamily="34" charset="0"/>
                <a:ea typeface="+mn-ea"/>
                <a:cs typeface="Arial" panose="020B0604020202020204" pitchFamily="34" charset="0"/>
              </a:defRPr>
            </a:lvl1pPr>
          </a:lstStyle>
          <a:p>
            <a:pPr>
              <a:defRPr/>
            </a:pPr>
            <a:fld id="{E231F5D7-8662-494B-859D-BC75C9A387F3}" type="slidenum">
              <a:rPr lang="en-US" altLang="en-US"/>
              <a:pPr>
                <a:defRPr/>
              </a:pPr>
              <a:t>‹#›</a:t>
            </a:fld>
            <a:endParaRPr lang="en-US" altLang="en-US"/>
          </a:p>
        </p:txBody>
      </p:sp>
    </p:spTree>
    <p:extLst>
      <p:ext uri="{BB962C8B-B14F-4D97-AF65-F5344CB8AC3E}">
        <p14:creationId xmlns:p14="http://schemas.microsoft.com/office/powerpoint/2010/main" val="126464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a:xfrm>
            <a:off x="457200" y="1600206"/>
            <a:ext cx="8229600" cy="4525963"/>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E66588C1-9077-48FD-99DF-89535B58B221}"/>
              </a:ext>
            </a:extLst>
          </p:cNvPr>
          <p:cNvSpPr>
            <a:spLocks noGrp="1"/>
          </p:cNvSpPr>
          <p:nvPr>
            <p:ph type="sldNum" sz="quarter" idx="10"/>
          </p:nvPr>
        </p:nvSpPr>
        <p:spPr>
          <a:xfrm>
            <a:off x="3724275" y="6351588"/>
            <a:ext cx="2133600" cy="365125"/>
          </a:xfrm>
          <a:prstGeom prst="rect">
            <a:avLst/>
          </a:prstGeom>
        </p:spPr>
        <p:txBody>
          <a:bodyPr vert="horz" wrap="square" lIns="91440" tIns="45720" rIns="91440" bIns="45720" numCol="1" anchor="t" anchorCtr="0" compatLnSpc="1">
            <a:prstTxWarp prst="textNoShape">
              <a:avLst/>
            </a:prstTxWarp>
          </a:bodyPr>
          <a:lstStyle>
            <a:lvl1pPr algn="ctr" defTabSz="914400" eaLnBrk="1" fontAlgn="auto" hangingPunct="1">
              <a:spcBef>
                <a:spcPts val="0"/>
              </a:spcBef>
              <a:spcAft>
                <a:spcPts val="0"/>
              </a:spcAft>
              <a:defRPr sz="1400">
                <a:solidFill>
                  <a:prstClr val="black"/>
                </a:solidFill>
                <a:latin typeface="Arial" panose="020B0604020202020204" pitchFamily="34" charset="0"/>
                <a:ea typeface="+mn-ea"/>
                <a:cs typeface="Arial" panose="020B0604020202020204" pitchFamily="34" charset="0"/>
              </a:defRPr>
            </a:lvl1pPr>
          </a:lstStyle>
          <a:p>
            <a:pPr>
              <a:defRPr/>
            </a:pPr>
            <a:fld id="{33F2D1E7-4889-4910-B210-695418BE5AFD}" type="slidenum">
              <a:rPr lang="en-US" altLang="en-US"/>
              <a:pPr>
                <a:defRPr/>
              </a:pPr>
              <a:t>‹#›</a:t>
            </a:fld>
            <a:endParaRPr lang="en-US" altLang="en-US"/>
          </a:p>
        </p:txBody>
      </p:sp>
    </p:spTree>
    <p:extLst>
      <p:ext uri="{BB962C8B-B14F-4D97-AF65-F5344CB8AC3E}">
        <p14:creationId xmlns:p14="http://schemas.microsoft.com/office/powerpoint/2010/main" val="98087233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0" y="2665413"/>
            <a:ext cx="9144000" cy="417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94" r:id="rId1"/>
    <p:sldLayoutId id="2147483697" r:id="rId2"/>
    <p:sldLayoutId id="2147483698" r:id="rId3"/>
  </p:sldLayoutIdLst>
  <p:hf sldNum="0" hdr="0" ftr="0" dt="0"/>
  <p:txStyles>
    <p:titleStyle>
      <a:lvl1pPr algn="ctr" defTabSz="457200" rtl="0" eaLnBrk="0" fontAlgn="base" hangingPunct="0">
        <a:spcBef>
          <a:spcPct val="0"/>
        </a:spcBef>
        <a:spcAft>
          <a:spcPct val="0"/>
        </a:spcAft>
        <a:defRPr sz="4400" kern="1200">
          <a:solidFill>
            <a:schemeClr val="tx1"/>
          </a:solidFill>
          <a:latin typeface="Arial"/>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Arial"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Arial"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Arial"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Arial" charset="0"/>
          <a:ea typeface="ＭＳ Ｐゴシック" pitchFamily="-108" charset="-128"/>
          <a:cs typeface="ＭＳ Ｐゴシック" pitchFamily="-108" charset="-128"/>
        </a:defRPr>
      </a:lvl5pPr>
      <a:lvl6pPr marL="4572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eaLnBrk="1" fontAlgn="base" hangingPunct="1">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Arial"/>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Arial"/>
          <a:ea typeface="ＭＳ Ｐゴシック" pitchFamily="-108"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Arial"/>
          <a:ea typeface="ＭＳ Ｐゴシック" pitchFamily="-108"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pitchFamily="-108"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Arial"/>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06"/>
            <a:ext cx="9144000" cy="684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0" y="2209800"/>
            <a:ext cx="9144000" cy="1676400"/>
          </a:xfrm>
          <a:solidFill>
            <a:schemeClr val="bg1">
              <a:lumMod val="75000"/>
            </a:schemeClr>
          </a:solidFill>
        </p:spPr>
        <p:txBody>
          <a:bodyPr/>
          <a:lstStyle/>
          <a:p>
            <a:pPr eaLnBrk="1" hangingPunct="1">
              <a:defRPr/>
            </a:pPr>
            <a:r>
              <a:rPr lang="en-GB" sz="1800" b="1" dirty="0">
                <a:solidFill>
                  <a:srgbClr val="000000"/>
                </a:solidFill>
                <a:effectLst/>
                <a:latin typeface="Arial" panose="020B0604020202020204" pitchFamily="34" charset="0"/>
                <a:ea typeface="Times New Roman" panose="02020603050405020304" pitchFamily="18" charset="0"/>
              </a:rPr>
              <a:t>CLASSIFICATION OF SIGNIFICANT WATER RESOURCES AND DETERMINATION OF RESOURCE QUALITY OBJECTIVES FOR WATER RESOURCES IN THE USUTU TO MHLATHUZE CATCHMENTS </a:t>
            </a:r>
            <a:r>
              <a:rPr lang="en-US" altLang="en-US" sz="1800" b="1" dirty="0"/>
              <a:t>(WP11387)</a:t>
            </a:r>
            <a:br>
              <a:rPr lang="en-US" sz="1800" b="1" dirty="0">
                <a:latin typeface="+mj-lt"/>
              </a:rPr>
            </a:br>
            <a:br>
              <a:rPr lang="en-US" sz="1800" b="1" dirty="0">
                <a:latin typeface="+mj-lt"/>
              </a:rPr>
            </a:br>
            <a:endParaRPr lang="en-US" sz="1800" b="1" dirty="0">
              <a:latin typeface="+mj-lt"/>
            </a:endParaRPr>
          </a:p>
        </p:txBody>
      </p:sp>
      <p:sp>
        <p:nvSpPr>
          <p:cNvPr id="3" name="Subtitle 2"/>
          <p:cNvSpPr>
            <a:spLocks noGrp="1"/>
          </p:cNvSpPr>
          <p:nvPr>
            <p:ph type="subTitle" idx="1"/>
          </p:nvPr>
        </p:nvSpPr>
        <p:spPr>
          <a:xfrm>
            <a:off x="-152400" y="3810000"/>
            <a:ext cx="9448800" cy="1752600"/>
          </a:xfrm>
        </p:spPr>
        <p:txBody>
          <a:bodyPr/>
          <a:lstStyle/>
          <a:p>
            <a:r>
              <a:rPr lang="en-US" sz="2000" b="1" dirty="0">
                <a:solidFill>
                  <a:srgbClr val="FFFF00"/>
                </a:solidFill>
              </a:rPr>
              <a:t>8.8 RESULTS FOR CONSIDERATION: PRELIMINARY CLASSES AND CATCHMENT CONFIGURATIONS</a:t>
            </a:r>
          </a:p>
        </p:txBody>
      </p:sp>
      <p:sp>
        <p:nvSpPr>
          <p:cNvPr id="5" name="Slide Number Placeholder 4"/>
          <p:cNvSpPr>
            <a:spLocks noGrp="1"/>
          </p:cNvSpPr>
          <p:nvPr>
            <p:ph type="sldNum" sz="quarter" idx="4294967295"/>
          </p:nvPr>
        </p:nvSpPr>
        <p:spPr/>
        <p:txBody>
          <a:bodyPr/>
          <a:lstStyle/>
          <a:p>
            <a:pPr>
              <a:defRPr/>
            </a:pPr>
            <a:endParaRPr lang="en-US" dirty="0"/>
          </a:p>
        </p:txBody>
      </p:sp>
    </p:spTree>
    <p:extLst>
      <p:ext uri="{BB962C8B-B14F-4D97-AF65-F5344CB8AC3E}">
        <p14:creationId xmlns:p14="http://schemas.microsoft.com/office/powerpoint/2010/main" val="8575362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0844C026-3965-636B-A416-FB95B7801CC8}"/>
              </a:ext>
            </a:extLst>
          </p:cNvPr>
          <p:cNvPicPr>
            <a:picLocks noChangeAspect="1"/>
          </p:cNvPicPr>
          <p:nvPr/>
        </p:nvPicPr>
        <p:blipFill>
          <a:blip r:embed="rId2"/>
          <a:stretch>
            <a:fillRect/>
          </a:stretch>
        </p:blipFill>
        <p:spPr>
          <a:xfrm>
            <a:off x="0" y="86526"/>
            <a:ext cx="9144000" cy="6466674"/>
          </a:xfrm>
          <a:prstGeom prst="rect">
            <a:avLst/>
          </a:prstGeom>
        </p:spPr>
      </p:pic>
      <p:sp>
        <p:nvSpPr>
          <p:cNvPr id="4" name="TextBox 3">
            <a:extLst>
              <a:ext uri="{FF2B5EF4-FFF2-40B4-BE49-F238E27FC236}">
                <a16:creationId xmlns:a16="http://schemas.microsoft.com/office/drawing/2014/main" id="{C803D633-AE28-A41D-777F-AC353D45F16D}"/>
              </a:ext>
            </a:extLst>
          </p:cNvPr>
          <p:cNvSpPr txBox="1"/>
          <p:nvPr/>
        </p:nvSpPr>
        <p:spPr>
          <a:xfrm>
            <a:off x="6781800" y="304800"/>
            <a:ext cx="990600" cy="584775"/>
          </a:xfrm>
          <a:prstGeom prst="rect">
            <a:avLst/>
          </a:prstGeom>
          <a:noFill/>
        </p:spPr>
        <p:txBody>
          <a:bodyPr wrap="square" rtlCol="0">
            <a:spAutoFit/>
          </a:bodyPr>
          <a:lstStyle/>
          <a:p>
            <a:r>
              <a:rPr lang="en-ZA" sz="3200" b="1" dirty="0"/>
              <a:t>W2</a:t>
            </a:r>
          </a:p>
        </p:txBody>
      </p:sp>
      <p:sp>
        <p:nvSpPr>
          <p:cNvPr id="2" name="TextBox 1">
            <a:extLst>
              <a:ext uri="{FF2B5EF4-FFF2-40B4-BE49-F238E27FC236}">
                <a16:creationId xmlns:a16="http://schemas.microsoft.com/office/drawing/2014/main" id="{24DE81C7-5540-701A-D42F-F05F8A5CFFAE}"/>
              </a:ext>
            </a:extLst>
          </p:cNvPr>
          <p:cNvSpPr txBox="1"/>
          <p:nvPr/>
        </p:nvSpPr>
        <p:spPr>
          <a:xfrm>
            <a:off x="381001" y="3810000"/>
            <a:ext cx="2590800" cy="2308324"/>
          </a:xfrm>
          <a:prstGeom prst="rect">
            <a:avLst/>
          </a:prstGeom>
          <a:solidFill>
            <a:schemeClr val="bg1"/>
          </a:solidFill>
          <a:ln w="9525">
            <a:solidFill>
              <a:schemeClr val="tx1"/>
            </a:solidFill>
          </a:ln>
        </p:spPr>
        <p:txBody>
          <a:bodyPr wrap="square" rtlCol="0">
            <a:spAutoFit/>
          </a:bodyPr>
          <a:lstStyle/>
          <a:p>
            <a:r>
              <a:rPr lang="en-ZA" sz="1800" b="1" u="sng" dirty="0"/>
              <a:t>W21: White </a:t>
            </a:r>
            <a:r>
              <a:rPr lang="en-ZA" sz="1800" b="1" u="sng" dirty="0" err="1"/>
              <a:t>Mfolozi</a:t>
            </a:r>
            <a:endParaRPr lang="en-ZA" sz="1800" b="1" u="sng" dirty="0"/>
          </a:p>
          <a:p>
            <a:r>
              <a:rPr lang="en-ZA" sz="1800" b="1" dirty="0"/>
              <a:t>W21-1: B/C</a:t>
            </a:r>
          </a:p>
          <a:p>
            <a:r>
              <a:rPr lang="en-ZA" sz="1800" b="1" dirty="0"/>
              <a:t>W21-2: B</a:t>
            </a:r>
          </a:p>
          <a:p>
            <a:r>
              <a:rPr lang="en-ZA" sz="1800" b="1" dirty="0"/>
              <a:t>W21-3: C</a:t>
            </a:r>
          </a:p>
          <a:p>
            <a:r>
              <a:rPr lang="en-ZA" sz="1800" b="1" dirty="0"/>
              <a:t>W21-4: D</a:t>
            </a:r>
          </a:p>
          <a:p>
            <a:r>
              <a:rPr lang="en-ZA" sz="1800" b="1" dirty="0"/>
              <a:t>W21-5, WM1: B/C </a:t>
            </a:r>
          </a:p>
          <a:p>
            <a:r>
              <a:rPr lang="en-ZA" sz="1800" b="1" dirty="0"/>
              <a:t>W21-6: B/C</a:t>
            </a:r>
          </a:p>
          <a:p>
            <a:r>
              <a:rPr lang="en-ZA" sz="1800" b="1" dirty="0"/>
              <a:t>W21-7, d/s WM1: B/C</a:t>
            </a:r>
          </a:p>
        </p:txBody>
      </p:sp>
      <p:sp>
        <p:nvSpPr>
          <p:cNvPr id="6" name="TextBox 5">
            <a:extLst>
              <a:ext uri="{FF2B5EF4-FFF2-40B4-BE49-F238E27FC236}">
                <a16:creationId xmlns:a16="http://schemas.microsoft.com/office/drawing/2014/main" id="{855FDA6A-8C83-4E1C-5609-7E97887AAC0E}"/>
              </a:ext>
            </a:extLst>
          </p:cNvPr>
          <p:cNvSpPr txBox="1"/>
          <p:nvPr/>
        </p:nvSpPr>
        <p:spPr>
          <a:xfrm>
            <a:off x="3136491" y="533400"/>
            <a:ext cx="2426110" cy="1477328"/>
          </a:xfrm>
          <a:prstGeom prst="rect">
            <a:avLst/>
          </a:prstGeom>
          <a:solidFill>
            <a:schemeClr val="bg1"/>
          </a:solidFill>
          <a:ln w="9525">
            <a:solidFill>
              <a:schemeClr val="tx1"/>
            </a:solidFill>
          </a:ln>
        </p:spPr>
        <p:txBody>
          <a:bodyPr wrap="square" rtlCol="0">
            <a:spAutoFit/>
          </a:bodyPr>
          <a:lstStyle/>
          <a:p>
            <a:r>
              <a:rPr lang="en-ZA" sz="1800" b="1" u="sng" dirty="0"/>
              <a:t>W22: Black </a:t>
            </a:r>
            <a:r>
              <a:rPr lang="en-ZA" sz="1800" b="1" u="sng" dirty="0" err="1"/>
              <a:t>Mfolozi</a:t>
            </a:r>
            <a:endParaRPr lang="en-ZA" sz="1800" b="1" u="sng" dirty="0"/>
          </a:p>
          <a:p>
            <a:r>
              <a:rPr lang="en-ZA" sz="1800" b="1" dirty="0"/>
              <a:t>W22-1, BM1: C</a:t>
            </a:r>
          </a:p>
          <a:p>
            <a:r>
              <a:rPr lang="en-ZA" sz="1800" b="1" dirty="0"/>
              <a:t>W22-2: B/C</a:t>
            </a:r>
          </a:p>
          <a:p>
            <a:r>
              <a:rPr lang="en-ZA" sz="1800" b="1" dirty="0"/>
              <a:t>W22-3: C</a:t>
            </a:r>
          </a:p>
          <a:p>
            <a:r>
              <a:rPr lang="en-ZA" sz="1800" b="1" dirty="0"/>
              <a:t>W22-4: C</a:t>
            </a:r>
          </a:p>
        </p:txBody>
      </p:sp>
      <p:sp>
        <p:nvSpPr>
          <p:cNvPr id="7" name="TextBox 6">
            <a:extLst>
              <a:ext uri="{FF2B5EF4-FFF2-40B4-BE49-F238E27FC236}">
                <a16:creationId xmlns:a16="http://schemas.microsoft.com/office/drawing/2014/main" id="{F2C39634-98E5-6001-770B-399943010296}"/>
              </a:ext>
            </a:extLst>
          </p:cNvPr>
          <p:cNvSpPr txBox="1"/>
          <p:nvPr/>
        </p:nvSpPr>
        <p:spPr>
          <a:xfrm>
            <a:off x="4591665" y="4225498"/>
            <a:ext cx="1714500" cy="1477328"/>
          </a:xfrm>
          <a:prstGeom prst="rect">
            <a:avLst/>
          </a:prstGeom>
          <a:solidFill>
            <a:schemeClr val="bg1"/>
          </a:solidFill>
          <a:ln w="9525">
            <a:solidFill>
              <a:schemeClr val="tx1"/>
            </a:solidFill>
          </a:ln>
        </p:spPr>
        <p:txBody>
          <a:bodyPr wrap="square" rtlCol="0">
            <a:spAutoFit/>
          </a:bodyPr>
          <a:lstStyle/>
          <a:p>
            <a:r>
              <a:rPr lang="en-ZA" sz="1800" b="1" u="sng" dirty="0"/>
              <a:t>W23: </a:t>
            </a:r>
            <a:r>
              <a:rPr lang="en-ZA" sz="1800" b="1" u="sng" dirty="0" err="1"/>
              <a:t>Mfolozi</a:t>
            </a:r>
            <a:endParaRPr lang="en-ZA" sz="1800" b="1" u="sng" dirty="0"/>
          </a:p>
          <a:p>
            <a:r>
              <a:rPr lang="en-ZA" sz="1800" b="1" dirty="0"/>
              <a:t>W21-8: B</a:t>
            </a:r>
          </a:p>
          <a:p>
            <a:r>
              <a:rPr lang="en-ZA" sz="1800" b="1" dirty="0"/>
              <a:t>W22-5: B</a:t>
            </a:r>
          </a:p>
          <a:p>
            <a:r>
              <a:rPr lang="en-ZA" sz="1800" b="1" dirty="0"/>
              <a:t>W23-1: B</a:t>
            </a:r>
          </a:p>
          <a:p>
            <a:r>
              <a:rPr lang="en-ZA" sz="1800" b="1" dirty="0"/>
              <a:t>W23-2: B</a:t>
            </a:r>
          </a:p>
        </p:txBody>
      </p:sp>
      <p:sp>
        <p:nvSpPr>
          <p:cNvPr id="9" name="TextBox 8">
            <a:extLst>
              <a:ext uri="{FF2B5EF4-FFF2-40B4-BE49-F238E27FC236}">
                <a16:creationId xmlns:a16="http://schemas.microsoft.com/office/drawing/2014/main" id="{A973C683-83D4-E5BC-8089-951B0883461D}"/>
              </a:ext>
            </a:extLst>
          </p:cNvPr>
          <p:cNvSpPr txBox="1"/>
          <p:nvPr/>
        </p:nvSpPr>
        <p:spPr>
          <a:xfrm>
            <a:off x="7269726" y="5257800"/>
            <a:ext cx="1714500" cy="1200329"/>
          </a:xfrm>
          <a:prstGeom prst="rect">
            <a:avLst/>
          </a:prstGeom>
          <a:solidFill>
            <a:schemeClr val="bg1"/>
          </a:solidFill>
          <a:ln w="9525">
            <a:solidFill>
              <a:schemeClr val="tx1"/>
            </a:solidFill>
          </a:ln>
        </p:spPr>
        <p:txBody>
          <a:bodyPr wrap="square" rtlCol="0">
            <a:spAutoFit/>
          </a:bodyPr>
          <a:lstStyle/>
          <a:p>
            <a:r>
              <a:rPr lang="en-ZA" sz="1800" b="1" u="sng" dirty="0"/>
              <a:t>IUA St Lucia</a:t>
            </a:r>
          </a:p>
          <a:p>
            <a:r>
              <a:rPr lang="en-ZA" sz="1800" b="1" dirty="0"/>
              <a:t>PES: D or E</a:t>
            </a:r>
          </a:p>
          <a:p>
            <a:r>
              <a:rPr lang="en-ZA" sz="1800" b="1" dirty="0">
                <a:solidFill>
                  <a:srgbClr val="FF0000"/>
                </a:solidFill>
              </a:rPr>
              <a:t>REC: B (Class I)</a:t>
            </a:r>
          </a:p>
        </p:txBody>
      </p:sp>
    </p:spTree>
    <p:extLst>
      <p:ext uri="{BB962C8B-B14F-4D97-AF65-F5344CB8AC3E}">
        <p14:creationId xmlns:p14="http://schemas.microsoft.com/office/powerpoint/2010/main" val="806372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8EAAB1F6-2B98-D30F-2B36-0F51802F3861}"/>
              </a:ext>
            </a:extLst>
          </p:cNvPr>
          <p:cNvPicPr>
            <a:picLocks noChangeAspect="1"/>
          </p:cNvPicPr>
          <p:nvPr/>
        </p:nvPicPr>
        <p:blipFill>
          <a:blip r:embed="rId2"/>
          <a:stretch>
            <a:fillRect/>
          </a:stretch>
        </p:blipFill>
        <p:spPr>
          <a:xfrm>
            <a:off x="0" y="195663"/>
            <a:ext cx="9144000" cy="6466674"/>
          </a:xfrm>
          <a:prstGeom prst="rect">
            <a:avLst/>
          </a:prstGeom>
        </p:spPr>
      </p:pic>
      <p:sp>
        <p:nvSpPr>
          <p:cNvPr id="4" name="TextBox 3">
            <a:extLst>
              <a:ext uri="{FF2B5EF4-FFF2-40B4-BE49-F238E27FC236}">
                <a16:creationId xmlns:a16="http://schemas.microsoft.com/office/drawing/2014/main" id="{9EFD5CAC-71AC-13C1-BF3C-9E3EF8790490}"/>
              </a:ext>
            </a:extLst>
          </p:cNvPr>
          <p:cNvSpPr txBox="1"/>
          <p:nvPr/>
        </p:nvSpPr>
        <p:spPr>
          <a:xfrm>
            <a:off x="152400" y="304800"/>
            <a:ext cx="990600" cy="584775"/>
          </a:xfrm>
          <a:prstGeom prst="rect">
            <a:avLst/>
          </a:prstGeom>
          <a:noFill/>
        </p:spPr>
        <p:txBody>
          <a:bodyPr wrap="square" rtlCol="0">
            <a:spAutoFit/>
          </a:bodyPr>
          <a:lstStyle/>
          <a:p>
            <a:r>
              <a:rPr lang="en-ZA" sz="3200" b="1" dirty="0"/>
              <a:t>W3</a:t>
            </a:r>
          </a:p>
        </p:txBody>
      </p:sp>
      <p:sp>
        <p:nvSpPr>
          <p:cNvPr id="2" name="TextBox 1">
            <a:extLst>
              <a:ext uri="{FF2B5EF4-FFF2-40B4-BE49-F238E27FC236}">
                <a16:creationId xmlns:a16="http://schemas.microsoft.com/office/drawing/2014/main" id="{51563307-F5D4-D6E3-C520-23CC0914DC23}"/>
              </a:ext>
            </a:extLst>
          </p:cNvPr>
          <p:cNvSpPr txBox="1"/>
          <p:nvPr/>
        </p:nvSpPr>
        <p:spPr>
          <a:xfrm>
            <a:off x="7300452" y="2135265"/>
            <a:ext cx="1714500" cy="1200329"/>
          </a:xfrm>
          <a:prstGeom prst="rect">
            <a:avLst/>
          </a:prstGeom>
          <a:solidFill>
            <a:schemeClr val="bg1"/>
          </a:solidFill>
          <a:ln w="9525">
            <a:solidFill>
              <a:schemeClr val="tx1"/>
            </a:solidFill>
          </a:ln>
        </p:spPr>
        <p:txBody>
          <a:bodyPr wrap="square" rtlCol="0">
            <a:spAutoFit/>
          </a:bodyPr>
          <a:lstStyle/>
          <a:p>
            <a:r>
              <a:rPr lang="en-ZA" sz="1800" b="1" u="sng" dirty="0"/>
              <a:t>IUA St Lucia</a:t>
            </a:r>
          </a:p>
          <a:p>
            <a:r>
              <a:rPr lang="en-ZA" sz="1800" b="1" dirty="0"/>
              <a:t>PES: D or E</a:t>
            </a:r>
          </a:p>
          <a:p>
            <a:r>
              <a:rPr lang="en-ZA" sz="1800" b="1" dirty="0">
                <a:solidFill>
                  <a:srgbClr val="FF0000"/>
                </a:solidFill>
              </a:rPr>
              <a:t>REC: B (Class I)</a:t>
            </a:r>
          </a:p>
        </p:txBody>
      </p:sp>
      <p:sp>
        <p:nvSpPr>
          <p:cNvPr id="5" name="TextBox 4">
            <a:extLst>
              <a:ext uri="{FF2B5EF4-FFF2-40B4-BE49-F238E27FC236}">
                <a16:creationId xmlns:a16="http://schemas.microsoft.com/office/drawing/2014/main" id="{C29ABDAF-6FB9-E760-B364-16B8D2CC7319}"/>
              </a:ext>
            </a:extLst>
          </p:cNvPr>
          <p:cNvSpPr txBox="1"/>
          <p:nvPr/>
        </p:nvSpPr>
        <p:spPr>
          <a:xfrm>
            <a:off x="169606" y="2362200"/>
            <a:ext cx="2426110" cy="1200329"/>
          </a:xfrm>
          <a:prstGeom prst="rect">
            <a:avLst/>
          </a:prstGeom>
          <a:solidFill>
            <a:schemeClr val="bg1"/>
          </a:solidFill>
          <a:ln w="9525">
            <a:solidFill>
              <a:schemeClr val="tx1"/>
            </a:solidFill>
          </a:ln>
        </p:spPr>
        <p:txBody>
          <a:bodyPr wrap="square" rtlCol="0">
            <a:spAutoFit/>
          </a:bodyPr>
          <a:lstStyle/>
          <a:p>
            <a:r>
              <a:rPr lang="en-ZA" sz="1800" b="1" u="sng" dirty="0"/>
              <a:t>W31-a: Upper Mkuze</a:t>
            </a:r>
          </a:p>
          <a:p>
            <a:r>
              <a:rPr lang="en-ZA" sz="1800" b="1" dirty="0"/>
              <a:t>W31-1: C</a:t>
            </a:r>
          </a:p>
          <a:p>
            <a:r>
              <a:rPr lang="en-ZA" sz="1800" b="1" dirty="0"/>
              <a:t>W31-2: B</a:t>
            </a:r>
          </a:p>
          <a:p>
            <a:r>
              <a:rPr lang="en-ZA" sz="1800" b="1" dirty="0"/>
              <a:t>W31-3: B/C</a:t>
            </a:r>
          </a:p>
        </p:txBody>
      </p:sp>
      <p:sp>
        <p:nvSpPr>
          <p:cNvPr id="6" name="TextBox 5">
            <a:extLst>
              <a:ext uri="{FF2B5EF4-FFF2-40B4-BE49-F238E27FC236}">
                <a16:creationId xmlns:a16="http://schemas.microsoft.com/office/drawing/2014/main" id="{0D93CD4A-5A44-96A3-C277-DB0D5ABE0871}"/>
              </a:ext>
            </a:extLst>
          </p:cNvPr>
          <p:cNvSpPr txBox="1"/>
          <p:nvPr/>
        </p:nvSpPr>
        <p:spPr>
          <a:xfrm>
            <a:off x="3585087" y="222452"/>
            <a:ext cx="3505200" cy="1754326"/>
          </a:xfrm>
          <a:prstGeom prst="rect">
            <a:avLst/>
          </a:prstGeom>
          <a:solidFill>
            <a:schemeClr val="bg1"/>
          </a:solidFill>
          <a:ln w="9525">
            <a:solidFill>
              <a:schemeClr val="tx1"/>
            </a:solidFill>
          </a:ln>
        </p:spPr>
        <p:txBody>
          <a:bodyPr wrap="square" rtlCol="0">
            <a:spAutoFit/>
          </a:bodyPr>
          <a:lstStyle/>
          <a:p>
            <a:r>
              <a:rPr lang="en-ZA" sz="1800" b="1" u="sng" dirty="0"/>
              <a:t>W31-b: Lower Mkuze</a:t>
            </a:r>
          </a:p>
          <a:p>
            <a:r>
              <a:rPr lang="en-ZA" sz="1800" b="1" dirty="0">
                <a:solidFill>
                  <a:srgbClr val="FF0000"/>
                </a:solidFill>
              </a:rPr>
              <a:t>W31-4, MK1: B (improve with non-flow intervention)</a:t>
            </a:r>
          </a:p>
          <a:p>
            <a:r>
              <a:rPr lang="en-ZA" sz="1800" b="1" dirty="0"/>
              <a:t>W31-5: C</a:t>
            </a:r>
          </a:p>
          <a:p>
            <a:r>
              <a:rPr lang="en-ZA" sz="1800" b="1" dirty="0"/>
              <a:t>W31-6: B</a:t>
            </a:r>
          </a:p>
          <a:p>
            <a:r>
              <a:rPr lang="en-ZA" sz="1800" b="1" dirty="0"/>
              <a:t>W32-1: B/C</a:t>
            </a:r>
          </a:p>
        </p:txBody>
      </p:sp>
      <p:sp>
        <p:nvSpPr>
          <p:cNvPr id="7" name="TextBox 6">
            <a:extLst>
              <a:ext uri="{FF2B5EF4-FFF2-40B4-BE49-F238E27FC236}">
                <a16:creationId xmlns:a16="http://schemas.microsoft.com/office/drawing/2014/main" id="{C7ED4A02-CC3F-EFEA-AA9F-953669D7194E}"/>
              </a:ext>
            </a:extLst>
          </p:cNvPr>
          <p:cNvSpPr txBox="1"/>
          <p:nvPr/>
        </p:nvSpPr>
        <p:spPr>
          <a:xfrm>
            <a:off x="2840908" y="3352800"/>
            <a:ext cx="2019300" cy="923330"/>
          </a:xfrm>
          <a:prstGeom prst="rect">
            <a:avLst/>
          </a:prstGeom>
          <a:solidFill>
            <a:schemeClr val="bg1"/>
          </a:solidFill>
          <a:ln w="9525">
            <a:solidFill>
              <a:schemeClr val="tx1"/>
            </a:solidFill>
          </a:ln>
        </p:spPr>
        <p:txBody>
          <a:bodyPr wrap="square" rtlCol="0">
            <a:spAutoFit/>
          </a:bodyPr>
          <a:lstStyle/>
          <a:p>
            <a:r>
              <a:rPr lang="en-ZA" sz="1800" b="1" u="sng" dirty="0"/>
              <a:t>W32-a: Upper </a:t>
            </a:r>
            <a:r>
              <a:rPr lang="en-ZA" sz="1800" b="1" u="sng" dirty="0" err="1"/>
              <a:t>Hluhluwe</a:t>
            </a:r>
            <a:endParaRPr lang="en-ZA" sz="1800" b="1" u="sng" dirty="0"/>
          </a:p>
          <a:p>
            <a:r>
              <a:rPr lang="en-ZA" sz="1800" b="1" dirty="0"/>
              <a:t>W32-2: B</a:t>
            </a:r>
          </a:p>
        </p:txBody>
      </p:sp>
      <p:sp>
        <p:nvSpPr>
          <p:cNvPr id="9" name="TextBox 8">
            <a:extLst>
              <a:ext uri="{FF2B5EF4-FFF2-40B4-BE49-F238E27FC236}">
                <a16:creationId xmlns:a16="http://schemas.microsoft.com/office/drawing/2014/main" id="{78A62392-EA8A-DE8A-500C-E325A9535397}"/>
              </a:ext>
            </a:extLst>
          </p:cNvPr>
          <p:cNvSpPr txBox="1"/>
          <p:nvPr/>
        </p:nvSpPr>
        <p:spPr>
          <a:xfrm>
            <a:off x="6324600" y="4281057"/>
            <a:ext cx="1524000" cy="1477328"/>
          </a:xfrm>
          <a:prstGeom prst="rect">
            <a:avLst/>
          </a:prstGeom>
          <a:solidFill>
            <a:schemeClr val="bg1"/>
          </a:solidFill>
          <a:ln w="9525">
            <a:solidFill>
              <a:schemeClr val="tx1"/>
            </a:solidFill>
          </a:ln>
        </p:spPr>
        <p:txBody>
          <a:bodyPr wrap="square" rtlCol="0">
            <a:spAutoFit/>
          </a:bodyPr>
          <a:lstStyle/>
          <a:p>
            <a:r>
              <a:rPr lang="en-ZA" sz="1800" b="1" u="sng" dirty="0"/>
              <a:t>W32-b</a:t>
            </a:r>
          </a:p>
          <a:p>
            <a:r>
              <a:rPr lang="en-ZA" sz="1800" b="1" dirty="0"/>
              <a:t>W32-3: B</a:t>
            </a:r>
          </a:p>
          <a:p>
            <a:r>
              <a:rPr lang="en-ZA" sz="1800" b="1" dirty="0"/>
              <a:t>W32-4: C</a:t>
            </a:r>
          </a:p>
          <a:p>
            <a:r>
              <a:rPr lang="en-ZA" sz="1800" b="1" dirty="0"/>
              <a:t>W32-5: C</a:t>
            </a:r>
          </a:p>
          <a:p>
            <a:r>
              <a:rPr lang="en-ZA" sz="1800" b="1" dirty="0"/>
              <a:t>W32-6: B</a:t>
            </a:r>
          </a:p>
        </p:txBody>
      </p:sp>
      <p:sp>
        <p:nvSpPr>
          <p:cNvPr id="10" name="Arrow: Right 9">
            <a:extLst>
              <a:ext uri="{FF2B5EF4-FFF2-40B4-BE49-F238E27FC236}">
                <a16:creationId xmlns:a16="http://schemas.microsoft.com/office/drawing/2014/main" id="{DD083895-5D0A-1F13-AEEB-30E6E88979D6}"/>
              </a:ext>
            </a:extLst>
          </p:cNvPr>
          <p:cNvSpPr/>
          <p:nvPr/>
        </p:nvSpPr>
        <p:spPr>
          <a:xfrm rot="14824309">
            <a:off x="6235154" y="3795839"/>
            <a:ext cx="868554" cy="108535"/>
          </a:xfrm>
          <a:prstGeom prst="rightArrow">
            <a:avLst>
              <a:gd name="adj1" fmla="val 49063"/>
              <a:gd name="adj2" fmla="val 50000"/>
            </a:avLst>
          </a:prstGeom>
          <a:solidFill>
            <a:schemeClr val="tx1"/>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57479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8ED9EF1F-DC1A-6FBF-3FC0-B088CCFF1D8B}"/>
              </a:ext>
            </a:extLst>
          </p:cNvPr>
          <p:cNvPicPr>
            <a:picLocks noChangeAspect="1"/>
          </p:cNvPicPr>
          <p:nvPr/>
        </p:nvPicPr>
        <p:blipFill>
          <a:blip r:embed="rId2"/>
          <a:stretch>
            <a:fillRect/>
          </a:stretch>
        </p:blipFill>
        <p:spPr>
          <a:xfrm>
            <a:off x="0" y="0"/>
            <a:ext cx="9144000" cy="6466674"/>
          </a:xfrm>
          <a:prstGeom prst="rect">
            <a:avLst/>
          </a:prstGeom>
        </p:spPr>
      </p:pic>
      <p:sp>
        <p:nvSpPr>
          <p:cNvPr id="4" name="TextBox 3">
            <a:extLst>
              <a:ext uri="{FF2B5EF4-FFF2-40B4-BE49-F238E27FC236}">
                <a16:creationId xmlns:a16="http://schemas.microsoft.com/office/drawing/2014/main" id="{187CBEC3-3378-DD40-BB5B-F0132A733551}"/>
              </a:ext>
            </a:extLst>
          </p:cNvPr>
          <p:cNvSpPr txBox="1"/>
          <p:nvPr/>
        </p:nvSpPr>
        <p:spPr>
          <a:xfrm>
            <a:off x="7707262" y="5807806"/>
            <a:ext cx="990600" cy="584775"/>
          </a:xfrm>
          <a:prstGeom prst="rect">
            <a:avLst/>
          </a:prstGeom>
          <a:noFill/>
        </p:spPr>
        <p:txBody>
          <a:bodyPr wrap="square" rtlCol="0">
            <a:spAutoFit/>
          </a:bodyPr>
          <a:lstStyle/>
          <a:p>
            <a:r>
              <a:rPr lang="en-ZA" sz="3200" b="1" dirty="0"/>
              <a:t>W4</a:t>
            </a:r>
          </a:p>
        </p:txBody>
      </p:sp>
      <p:sp>
        <p:nvSpPr>
          <p:cNvPr id="5" name="TextBox 4">
            <a:extLst>
              <a:ext uri="{FF2B5EF4-FFF2-40B4-BE49-F238E27FC236}">
                <a16:creationId xmlns:a16="http://schemas.microsoft.com/office/drawing/2014/main" id="{12843338-5449-C545-4E04-4E202A08BCC5}"/>
              </a:ext>
            </a:extLst>
          </p:cNvPr>
          <p:cNvSpPr txBox="1"/>
          <p:nvPr/>
        </p:nvSpPr>
        <p:spPr>
          <a:xfrm>
            <a:off x="990600" y="4732990"/>
            <a:ext cx="2057400" cy="1200329"/>
          </a:xfrm>
          <a:prstGeom prst="rect">
            <a:avLst/>
          </a:prstGeom>
          <a:solidFill>
            <a:schemeClr val="bg1"/>
          </a:solidFill>
          <a:ln w="9525">
            <a:solidFill>
              <a:schemeClr val="tx1"/>
            </a:solidFill>
          </a:ln>
        </p:spPr>
        <p:txBody>
          <a:bodyPr wrap="square" rtlCol="0">
            <a:spAutoFit/>
          </a:bodyPr>
          <a:lstStyle/>
          <a:p>
            <a:r>
              <a:rPr lang="en-ZA" sz="1800" b="1" u="sng" dirty="0"/>
              <a:t>W41: Bivane</a:t>
            </a:r>
          </a:p>
          <a:p>
            <a:r>
              <a:rPr lang="en-ZA" sz="1800" b="1" dirty="0"/>
              <a:t>W41-1: B (REC, PD flows)</a:t>
            </a:r>
          </a:p>
          <a:p>
            <a:r>
              <a:rPr lang="en-ZA" sz="1800" b="1" dirty="0"/>
              <a:t>W42-2: B</a:t>
            </a:r>
          </a:p>
        </p:txBody>
      </p:sp>
      <p:sp>
        <p:nvSpPr>
          <p:cNvPr id="6" name="TextBox 5">
            <a:extLst>
              <a:ext uri="{FF2B5EF4-FFF2-40B4-BE49-F238E27FC236}">
                <a16:creationId xmlns:a16="http://schemas.microsoft.com/office/drawing/2014/main" id="{1BE68E2F-F2B6-22B1-469B-82C39E885A68}"/>
              </a:ext>
            </a:extLst>
          </p:cNvPr>
          <p:cNvSpPr txBox="1"/>
          <p:nvPr/>
        </p:nvSpPr>
        <p:spPr>
          <a:xfrm>
            <a:off x="5029200" y="2513075"/>
            <a:ext cx="2603092" cy="923330"/>
          </a:xfrm>
          <a:prstGeom prst="rect">
            <a:avLst/>
          </a:prstGeom>
          <a:solidFill>
            <a:schemeClr val="bg1"/>
          </a:solidFill>
          <a:ln w="9525">
            <a:solidFill>
              <a:schemeClr val="tx1"/>
            </a:solidFill>
          </a:ln>
        </p:spPr>
        <p:txBody>
          <a:bodyPr wrap="square" rtlCol="0">
            <a:spAutoFit/>
          </a:bodyPr>
          <a:lstStyle/>
          <a:p>
            <a:r>
              <a:rPr lang="en-ZA" sz="1800" b="1" u="sng" dirty="0"/>
              <a:t>W44: Middle Pongola</a:t>
            </a:r>
          </a:p>
          <a:p>
            <a:r>
              <a:rPr lang="en-ZA" sz="1800" b="1" dirty="0"/>
              <a:t>W44-1: D (REC, PD flows)</a:t>
            </a:r>
          </a:p>
        </p:txBody>
      </p:sp>
      <p:sp>
        <p:nvSpPr>
          <p:cNvPr id="7" name="TextBox 6">
            <a:extLst>
              <a:ext uri="{FF2B5EF4-FFF2-40B4-BE49-F238E27FC236}">
                <a16:creationId xmlns:a16="http://schemas.microsoft.com/office/drawing/2014/main" id="{788FB5DA-F12A-0D66-DD6F-736917DE065C}"/>
              </a:ext>
            </a:extLst>
          </p:cNvPr>
          <p:cNvSpPr txBox="1"/>
          <p:nvPr/>
        </p:nvSpPr>
        <p:spPr>
          <a:xfrm>
            <a:off x="6405716" y="573492"/>
            <a:ext cx="2603092" cy="1754326"/>
          </a:xfrm>
          <a:prstGeom prst="rect">
            <a:avLst/>
          </a:prstGeom>
          <a:solidFill>
            <a:schemeClr val="bg1"/>
          </a:solidFill>
          <a:ln w="9525">
            <a:solidFill>
              <a:schemeClr val="tx1"/>
            </a:solidFill>
          </a:ln>
        </p:spPr>
        <p:txBody>
          <a:bodyPr wrap="square" rtlCol="0">
            <a:spAutoFit/>
          </a:bodyPr>
          <a:lstStyle/>
          <a:p>
            <a:r>
              <a:rPr lang="en-ZA" sz="1800" b="1" u="sng" dirty="0"/>
              <a:t>W45: Lower Pongola</a:t>
            </a:r>
          </a:p>
          <a:p>
            <a:r>
              <a:rPr lang="en-ZA" sz="1800" b="1" dirty="0"/>
              <a:t>W43-1: C</a:t>
            </a:r>
          </a:p>
          <a:p>
            <a:r>
              <a:rPr lang="en-ZA" sz="1800" b="1" dirty="0"/>
              <a:t>W45-1: C</a:t>
            </a:r>
          </a:p>
          <a:p>
            <a:r>
              <a:rPr lang="en-ZA" sz="1800" b="1" dirty="0"/>
              <a:t>W45, Pongola floodplain: D to C (REC)</a:t>
            </a:r>
          </a:p>
        </p:txBody>
      </p:sp>
      <p:sp>
        <p:nvSpPr>
          <p:cNvPr id="8" name="TextBox 7">
            <a:extLst>
              <a:ext uri="{FF2B5EF4-FFF2-40B4-BE49-F238E27FC236}">
                <a16:creationId xmlns:a16="http://schemas.microsoft.com/office/drawing/2014/main" id="{0A5A4408-0242-BB10-CE37-186D81962DDD}"/>
              </a:ext>
            </a:extLst>
          </p:cNvPr>
          <p:cNvSpPr txBox="1"/>
          <p:nvPr/>
        </p:nvSpPr>
        <p:spPr>
          <a:xfrm>
            <a:off x="990600" y="1912910"/>
            <a:ext cx="2706330" cy="1200329"/>
          </a:xfrm>
          <a:prstGeom prst="rect">
            <a:avLst/>
          </a:prstGeom>
          <a:solidFill>
            <a:schemeClr val="bg1"/>
          </a:solidFill>
          <a:ln w="9525">
            <a:solidFill>
              <a:schemeClr val="tx1"/>
            </a:solidFill>
          </a:ln>
        </p:spPr>
        <p:txBody>
          <a:bodyPr wrap="square" rtlCol="0">
            <a:spAutoFit/>
          </a:bodyPr>
          <a:lstStyle/>
          <a:p>
            <a:r>
              <a:rPr lang="en-ZA" sz="1800" b="1" u="sng" dirty="0"/>
              <a:t>W42-a: Upper Pongola</a:t>
            </a:r>
          </a:p>
          <a:p>
            <a:r>
              <a:rPr lang="en-ZA" sz="1800" b="1" dirty="0"/>
              <a:t>W42-1: B (REC, PD flows)</a:t>
            </a:r>
          </a:p>
          <a:p>
            <a:r>
              <a:rPr lang="en-ZA" sz="1800" b="1" dirty="0"/>
              <a:t>W42-2, UP1: C</a:t>
            </a:r>
          </a:p>
        </p:txBody>
      </p:sp>
      <p:sp>
        <p:nvSpPr>
          <p:cNvPr id="9" name="TextBox 8">
            <a:extLst>
              <a:ext uri="{FF2B5EF4-FFF2-40B4-BE49-F238E27FC236}">
                <a16:creationId xmlns:a16="http://schemas.microsoft.com/office/drawing/2014/main" id="{7BD289E7-AF4D-E62E-5F3E-687F6CEA5615}"/>
              </a:ext>
            </a:extLst>
          </p:cNvPr>
          <p:cNvSpPr txBox="1"/>
          <p:nvPr/>
        </p:nvSpPr>
        <p:spPr>
          <a:xfrm>
            <a:off x="3699386" y="3886200"/>
            <a:ext cx="2706330" cy="1754326"/>
          </a:xfrm>
          <a:prstGeom prst="rect">
            <a:avLst/>
          </a:prstGeom>
          <a:solidFill>
            <a:schemeClr val="bg1"/>
          </a:solidFill>
          <a:ln w="9525">
            <a:solidFill>
              <a:schemeClr val="tx1"/>
            </a:solidFill>
          </a:ln>
        </p:spPr>
        <p:txBody>
          <a:bodyPr wrap="square" rtlCol="0">
            <a:spAutoFit/>
          </a:bodyPr>
          <a:lstStyle/>
          <a:p>
            <a:r>
              <a:rPr lang="en-ZA" sz="1800" b="1" u="sng" dirty="0"/>
              <a:t>W42-b: Middle Pongola</a:t>
            </a:r>
          </a:p>
          <a:p>
            <a:r>
              <a:rPr lang="en-ZA" sz="1800" b="1" dirty="0"/>
              <a:t>W41-3: B/C (REC, PD flows)</a:t>
            </a:r>
          </a:p>
          <a:p>
            <a:r>
              <a:rPr lang="en-ZA" sz="1800" b="1" dirty="0"/>
              <a:t>W42-3: B</a:t>
            </a:r>
          </a:p>
          <a:p>
            <a:r>
              <a:rPr lang="en-ZA" sz="1800" b="1" dirty="0"/>
              <a:t>W42-4: B</a:t>
            </a:r>
          </a:p>
          <a:p>
            <a:r>
              <a:rPr lang="en-ZA" sz="1800" b="1" dirty="0"/>
              <a:t>W42-5: B</a:t>
            </a:r>
          </a:p>
        </p:txBody>
      </p:sp>
    </p:spTree>
    <p:extLst>
      <p:ext uri="{BB962C8B-B14F-4D97-AF65-F5344CB8AC3E}">
        <p14:creationId xmlns:p14="http://schemas.microsoft.com/office/powerpoint/2010/main" val="1323773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C08E689E-78BF-59E1-CCFC-134559495CC8}"/>
              </a:ext>
            </a:extLst>
          </p:cNvPr>
          <p:cNvPicPr>
            <a:picLocks noChangeAspect="1"/>
          </p:cNvPicPr>
          <p:nvPr/>
        </p:nvPicPr>
        <p:blipFill>
          <a:blip r:embed="rId2"/>
          <a:stretch>
            <a:fillRect/>
          </a:stretch>
        </p:blipFill>
        <p:spPr>
          <a:xfrm>
            <a:off x="0" y="195663"/>
            <a:ext cx="9144000" cy="6466674"/>
          </a:xfrm>
          <a:prstGeom prst="rect">
            <a:avLst/>
          </a:prstGeom>
        </p:spPr>
      </p:pic>
      <p:sp>
        <p:nvSpPr>
          <p:cNvPr id="4" name="TextBox 3">
            <a:extLst>
              <a:ext uri="{FF2B5EF4-FFF2-40B4-BE49-F238E27FC236}">
                <a16:creationId xmlns:a16="http://schemas.microsoft.com/office/drawing/2014/main" id="{768DD88D-EBCB-6DDA-5E0E-A4C93A9FF68F}"/>
              </a:ext>
            </a:extLst>
          </p:cNvPr>
          <p:cNvSpPr txBox="1"/>
          <p:nvPr/>
        </p:nvSpPr>
        <p:spPr>
          <a:xfrm>
            <a:off x="3581400" y="5867400"/>
            <a:ext cx="990600" cy="584775"/>
          </a:xfrm>
          <a:prstGeom prst="rect">
            <a:avLst/>
          </a:prstGeom>
          <a:noFill/>
        </p:spPr>
        <p:txBody>
          <a:bodyPr wrap="square" rtlCol="0">
            <a:spAutoFit/>
          </a:bodyPr>
          <a:lstStyle/>
          <a:p>
            <a:r>
              <a:rPr lang="en-ZA" sz="3200" b="1" dirty="0"/>
              <a:t>W5</a:t>
            </a:r>
          </a:p>
        </p:txBody>
      </p:sp>
      <p:sp>
        <p:nvSpPr>
          <p:cNvPr id="2" name="TextBox 1">
            <a:extLst>
              <a:ext uri="{FF2B5EF4-FFF2-40B4-BE49-F238E27FC236}">
                <a16:creationId xmlns:a16="http://schemas.microsoft.com/office/drawing/2014/main" id="{D6419EC1-EFB4-32D7-F0BB-F62715A867A1}"/>
              </a:ext>
            </a:extLst>
          </p:cNvPr>
          <p:cNvSpPr txBox="1"/>
          <p:nvPr/>
        </p:nvSpPr>
        <p:spPr>
          <a:xfrm>
            <a:off x="2723534" y="382837"/>
            <a:ext cx="4210665" cy="1200329"/>
          </a:xfrm>
          <a:prstGeom prst="rect">
            <a:avLst/>
          </a:prstGeom>
          <a:solidFill>
            <a:schemeClr val="bg1"/>
          </a:solidFill>
          <a:ln w="9525">
            <a:solidFill>
              <a:schemeClr val="tx1"/>
            </a:solidFill>
          </a:ln>
        </p:spPr>
        <p:txBody>
          <a:bodyPr wrap="square" rtlCol="0">
            <a:spAutoFit/>
          </a:bodyPr>
          <a:lstStyle/>
          <a:p>
            <a:r>
              <a:rPr lang="en-ZA" sz="1800" b="1" u="sng" dirty="0"/>
              <a:t>W55</a:t>
            </a:r>
          </a:p>
          <a:p>
            <a:r>
              <a:rPr lang="en-ZA" sz="1800" b="1" dirty="0"/>
              <a:t>W55-1: B/C (REC, PD flows)</a:t>
            </a:r>
          </a:p>
          <a:p>
            <a:r>
              <a:rPr lang="en-ZA" sz="1800" b="1" dirty="0"/>
              <a:t>W55-2: C (REC, PD flows)</a:t>
            </a:r>
          </a:p>
          <a:p>
            <a:r>
              <a:rPr lang="en-ZA" sz="1800" b="1" dirty="0"/>
              <a:t>W55-pans, </a:t>
            </a:r>
            <a:r>
              <a:rPr lang="en-ZA" sz="1800" b="1" dirty="0" err="1"/>
              <a:t>Chrissiesmeer</a:t>
            </a:r>
            <a:r>
              <a:rPr lang="en-ZA" sz="1800" b="1" dirty="0"/>
              <a:t>: B</a:t>
            </a:r>
          </a:p>
        </p:txBody>
      </p:sp>
      <p:sp>
        <p:nvSpPr>
          <p:cNvPr id="5" name="TextBox 4">
            <a:extLst>
              <a:ext uri="{FF2B5EF4-FFF2-40B4-BE49-F238E27FC236}">
                <a16:creationId xmlns:a16="http://schemas.microsoft.com/office/drawing/2014/main" id="{D070CF45-2DE4-0B9A-8852-0601281DF676}"/>
              </a:ext>
            </a:extLst>
          </p:cNvPr>
          <p:cNvSpPr txBox="1"/>
          <p:nvPr/>
        </p:nvSpPr>
        <p:spPr>
          <a:xfrm>
            <a:off x="1825113" y="2092649"/>
            <a:ext cx="3276600" cy="1200329"/>
          </a:xfrm>
          <a:prstGeom prst="rect">
            <a:avLst/>
          </a:prstGeom>
          <a:solidFill>
            <a:schemeClr val="bg1"/>
          </a:solidFill>
          <a:ln w="9525">
            <a:solidFill>
              <a:schemeClr val="tx1"/>
            </a:solidFill>
          </a:ln>
        </p:spPr>
        <p:txBody>
          <a:bodyPr wrap="square" rtlCol="0">
            <a:spAutoFit/>
          </a:bodyPr>
          <a:lstStyle/>
          <a:p>
            <a:r>
              <a:rPr lang="en-ZA" sz="1800" b="1" u="sng" dirty="0"/>
              <a:t>W51-b</a:t>
            </a:r>
          </a:p>
          <a:p>
            <a:r>
              <a:rPr lang="en-ZA" sz="1800" b="1" dirty="0"/>
              <a:t>W53-1: D (REC, PD flows)</a:t>
            </a:r>
          </a:p>
          <a:p>
            <a:r>
              <a:rPr lang="en-ZA" sz="1800" b="1" dirty="0"/>
              <a:t> W53-2: B/C (REC, PD flows)</a:t>
            </a:r>
          </a:p>
          <a:p>
            <a:r>
              <a:rPr lang="en-ZA" sz="1800" b="1" dirty="0"/>
              <a:t>W54-1: B (REC, PD flows)</a:t>
            </a:r>
          </a:p>
        </p:txBody>
      </p:sp>
      <p:sp>
        <p:nvSpPr>
          <p:cNvPr id="6" name="TextBox 5">
            <a:extLst>
              <a:ext uri="{FF2B5EF4-FFF2-40B4-BE49-F238E27FC236}">
                <a16:creationId xmlns:a16="http://schemas.microsoft.com/office/drawing/2014/main" id="{DCAF2C61-0D53-501C-CC43-8D34216EBE6F}"/>
              </a:ext>
            </a:extLst>
          </p:cNvPr>
          <p:cNvSpPr txBox="1"/>
          <p:nvPr/>
        </p:nvSpPr>
        <p:spPr>
          <a:xfrm>
            <a:off x="3190566" y="3571660"/>
            <a:ext cx="3276600" cy="2031325"/>
          </a:xfrm>
          <a:prstGeom prst="rect">
            <a:avLst/>
          </a:prstGeom>
          <a:solidFill>
            <a:schemeClr val="bg1"/>
          </a:solidFill>
          <a:ln w="9525">
            <a:solidFill>
              <a:schemeClr val="tx1"/>
            </a:solidFill>
          </a:ln>
        </p:spPr>
        <p:txBody>
          <a:bodyPr wrap="square" rtlCol="0">
            <a:spAutoFit/>
          </a:bodyPr>
          <a:lstStyle/>
          <a:p>
            <a:r>
              <a:rPr lang="en-ZA" sz="1800" b="1" u="sng" dirty="0"/>
              <a:t>W52</a:t>
            </a:r>
          </a:p>
          <a:p>
            <a:r>
              <a:rPr lang="en-ZA" sz="1800" b="1" dirty="0"/>
              <a:t>W51-2: C (REC, PD flows)</a:t>
            </a:r>
          </a:p>
          <a:p>
            <a:r>
              <a:rPr lang="en-ZA" sz="1800" b="1" dirty="0"/>
              <a:t>W51-3, AS1: C</a:t>
            </a:r>
          </a:p>
          <a:p>
            <a:r>
              <a:rPr lang="en-ZA" sz="1800" b="1" dirty="0"/>
              <a:t>W51-4: C (REC, PD flows)</a:t>
            </a:r>
          </a:p>
          <a:p>
            <a:r>
              <a:rPr lang="en-ZA" sz="1800" b="1" dirty="0"/>
              <a:t>W52-1: B/C (REC, PD flows)</a:t>
            </a:r>
          </a:p>
          <a:p>
            <a:r>
              <a:rPr lang="en-ZA" sz="1800" b="1" dirty="0"/>
              <a:t>W53-3, NG1: B/C</a:t>
            </a:r>
          </a:p>
          <a:p>
            <a:r>
              <a:rPr lang="en-ZA" sz="1800" b="1" dirty="0"/>
              <a:t>W54-2: C (REC, PD flows)</a:t>
            </a:r>
          </a:p>
        </p:txBody>
      </p:sp>
      <p:sp>
        <p:nvSpPr>
          <p:cNvPr id="7" name="TextBox 6">
            <a:extLst>
              <a:ext uri="{FF2B5EF4-FFF2-40B4-BE49-F238E27FC236}">
                <a16:creationId xmlns:a16="http://schemas.microsoft.com/office/drawing/2014/main" id="{EDB8CD31-D97F-46AC-03A4-0B504C7A3372}"/>
              </a:ext>
            </a:extLst>
          </p:cNvPr>
          <p:cNvSpPr txBox="1"/>
          <p:nvPr/>
        </p:nvSpPr>
        <p:spPr>
          <a:xfrm>
            <a:off x="361335" y="5251846"/>
            <a:ext cx="1162665" cy="646331"/>
          </a:xfrm>
          <a:prstGeom prst="rect">
            <a:avLst/>
          </a:prstGeom>
          <a:solidFill>
            <a:schemeClr val="bg1"/>
          </a:solidFill>
          <a:ln w="9525">
            <a:solidFill>
              <a:schemeClr val="tx1"/>
            </a:solidFill>
          </a:ln>
        </p:spPr>
        <p:txBody>
          <a:bodyPr wrap="square" rtlCol="0">
            <a:spAutoFit/>
          </a:bodyPr>
          <a:lstStyle/>
          <a:p>
            <a:r>
              <a:rPr lang="en-ZA" sz="1800" b="1" u="sng" dirty="0"/>
              <a:t>W51-a</a:t>
            </a:r>
          </a:p>
          <a:p>
            <a:r>
              <a:rPr lang="en-ZA" sz="1800" b="1" dirty="0"/>
              <a:t>W51-1: C</a:t>
            </a:r>
          </a:p>
        </p:txBody>
      </p:sp>
      <p:sp>
        <p:nvSpPr>
          <p:cNvPr id="8" name="TextBox 7">
            <a:extLst>
              <a:ext uri="{FF2B5EF4-FFF2-40B4-BE49-F238E27FC236}">
                <a16:creationId xmlns:a16="http://schemas.microsoft.com/office/drawing/2014/main" id="{60345F82-E70D-5710-E0F4-CAF8607D6C32}"/>
              </a:ext>
            </a:extLst>
          </p:cNvPr>
          <p:cNvSpPr txBox="1"/>
          <p:nvPr/>
        </p:nvSpPr>
        <p:spPr>
          <a:xfrm>
            <a:off x="6019800" y="2513669"/>
            <a:ext cx="3048000" cy="923330"/>
          </a:xfrm>
          <a:prstGeom prst="rect">
            <a:avLst/>
          </a:prstGeom>
          <a:solidFill>
            <a:schemeClr val="bg1"/>
          </a:solidFill>
          <a:ln w="9525">
            <a:solidFill>
              <a:schemeClr val="tx1"/>
            </a:solidFill>
          </a:ln>
        </p:spPr>
        <p:txBody>
          <a:bodyPr wrap="square" rtlCol="0">
            <a:spAutoFit/>
          </a:bodyPr>
          <a:lstStyle/>
          <a:p>
            <a:r>
              <a:rPr lang="en-ZA" sz="1800" b="1" u="sng" dirty="0"/>
              <a:t>W57</a:t>
            </a:r>
          </a:p>
          <a:p>
            <a:r>
              <a:rPr lang="en-ZA" sz="1800" b="1" dirty="0"/>
              <a:t>W57-1: B (REC, PD flows) </a:t>
            </a:r>
          </a:p>
          <a:p>
            <a:r>
              <a:rPr lang="en-ZA" sz="1800" b="1" dirty="0"/>
              <a:t>W57-Ndumo pans: A</a:t>
            </a:r>
          </a:p>
        </p:txBody>
      </p:sp>
    </p:spTree>
    <p:extLst>
      <p:ext uri="{BB962C8B-B14F-4D97-AF65-F5344CB8AC3E}">
        <p14:creationId xmlns:p14="http://schemas.microsoft.com/office/powerpoint/2010/main" val="10134744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6A0B1DA2-1D6E-5FB9-4224-8F921A80FFA1}"/>
              </a:ext>
            </a:extLst>
          </p:cNvPr>
          <p:cNvPicPr>
            <a:picLocks noChangeAspect="1"/>
          </p:cNvPicPr>
          <p:nvPr/>
        </p:nvPicPr>
        <p:blipFill>
          <a:blip r:embed="rId2"/>
          <a:stretch>
            <a:fillRect/>
          </a:stretch>
        </p:blipFill>
        <p:spPr>
          <a:xfrm>
            <a:off x="0" y="195663"/>
            <a:ext cx="9144000" cy="6466674"/>
          </a:xfrm>
          <a:prstGeom prst="rect">
            <a:avLst/>
          </a:prstGeom>
        </p:spPr>
      </p:pic>
      <p:sp>
        <p:nvSpPr>
          <p:cNvPr id="4" name="TextBox 3">
            <a:extLst>
              <a:ext uri="{FF2B5EF4-FFF2-40B4-BE49-F238E27FC236}">
                <a16:creationId xmlns:a16="http://schemas.microsoft.com/office/drawing/2014/main" id="{999C0D14-FC0B-3272-C124-3BB0E270852B}"/>
              </a:ext>
            </a:extLst>
          </p:cNvPr>
          <p:cNvSpPr txBox="1"/>
          <p:nvPr/>
        </p:nvSpPr>
        <p:spPr>
          <a:xfrm>
            <a:off x="7620000" y="381000"/>
            <a:ext cx="990600" cy="584775"/>
          </a:xfrm>
          <a:prstGeom prst="rect">
            <a:avLst/>
          </a:prstGeom>
          <a:noFill/>
        </p:spPr>
        <p:txBody>
          <a:bodyPr wrap="square" rtlCol="0">
            <a:spAutoFit/>
          </a:bodyPr>
          <a:lstStyle/>
          <a:p>
            <a:r>
              <a:rPr lang="en-ZA" sz="3200" b="1" dirty="0"/>
              <a:t>W7</a:t>
            </a:r>
          </a:p>
        </p:txBody>
      </p:sp>
      <p:sp>
        <p:nvSpPr>
          <p:cNvPr id="2" name="TextBox 1">
            <a:extLst>
              <a:ext uri="{FF2B5EF4-FFF2-40B4-BE49-F238E27FC236}">
                <a16:creationId xmlns:a16="http://schemas.microsoft.com/office/drawing/2014/main" id="{AEF1C265-8E67-688A-8D62-064539C02851}"/>
              </a:ext>
            </a:extLst>
          </p:cNvPr>
          <p:cNvSpPr txBox="1"/>
          <p:nvPr/>
        </p:nvSpPr>
        <p:spPr>
          <a:xfrm>
            <a:off x="1936952" y="1600200"/>
            <a:ext cx="2610467" cy="369332"/>
          </a:xfrm>
          <a:prstGeom prst="rect">
            <a:avLst/>
          </a:prstGeom>
          <a:solidFill>
            <a:schemeClr val="bg1"/>
          </a:solidFill>
          <a:ln w="9525">
            <a:solidFill>
              <a:schemeClr val="tx1"/>
            </a:solidFill>
          </a:ln>
        </p:spPr>
        <p:txBody>
          <a:bodyPr wrap="square" rtlCol="0">
            <a:spAutoFit/>
          </a:bodyPr>
          <a:lstStyle/>
          <a:p>
            <a:r>
              <a:rPr lang="en-ZA" sz="1800" b="1" u="sng" dirty="0"/>
              <a:t>W70-Muzi swamps</a:t>
            </a:r>
            <a:r>
              <a:rPr lang="en-ZA" sz="1800" b="1" dirty="0"/>
              <a:t>: C</a:t>
            </a:r>
            <a:endParaRPr lang="en-ZA" sz="1800" b="1" u="sng" dirty="0"/>
          </a:p>
        </p:txBody>
      </p:sp>
      <p:sp>
        <p:nvSpPr>
          <p:cNvPr id="5" name="TextBox 4">
            <a:extLst>
              <a:ext uri="{FF2B5EF4-FFF2-40B4-BE49-F238E27FC236}">
                <a16:creationId xmlns:a16="http://schemas.microsoft.com/office/drawing/2014/main" id="{5AF3CDE7-9E40-69EA-71F4-475B65CD936F}"/>
              </a:ext>
            </a:extLst>
          </p:cNvPr>
          <p:cNvSpPr txBox="1"/>
          <p:nvPr/>
        </p:nvSpPr>
        <p:spPr>
          <a:xfrm>
            <a:off x="5410201" y="2326553"/>
            <a:ext cx="3581400" cy="1200329"/>
          </a:xfrm>
          <a:prstGeom prst="rect">
            <a:avLst/>
          </a:prstGeom>
          <a:solidFill>
            <a:schemeClr val="bg1"/>
          </a:solidFill>
          <a:ln w="9525">
            <a:solidFill>
              <a:schemeClr val="tx1"/>
            </a:solidFill>
          </a:ln>
        </p:spPr>
        <p:txBody>
          <a:bodyPr wrap="square" rtlCol="0">
            <a:spAutoFit/>
          </a:bodyPr>
          <a:lstStyle/>
          <a:p>
            <a:r>
              <a:rPr lang="en-ZA" sz="1800" b="1" u="sng" dirty="0"/>
              <a:t>W70-a</a:t>
            </a:r>
          </a:p>
          <a:p>
            <a:r>
              <a:rPr lang="en-ZA" sz="1800" b="1" dirty="0"/>
              <a:t>W70-1: D</a:t>
            </a:r>
          </a:p>
          <a:p>
            <a:r>
              <a:rPr lang="en-ZA" sz="1800" b="1" dirty="0"/>
              <a:t>W70-2: B</a:t>
            </a:r>
          </a:p>
          <a:p>
            <a:r>
              <a:rPr lang="en-ZA" sz="1800" b="1" dirty="0"/>
              <a:t>W70-Kosi lakes &amp; Estuary: A/B</a:t>
            </a:r>
          </a:p>
        </p:txBody>
      </p:sp>
      <p:sp>
        <p:nvSpPr>
          <p:cNvPr id="6" name="TextBox 5">
            <a:extLst>
              <a:ext uri="{FF2B5EF4-FFF2-40B4-BE49-F238E27FC236}">
                <a16:creationId xmlns:a16="http://schemas.microsoft.com/office/drawing/2014/main" id="{3AFBD340-645E-426F-699E-5B467CD5F08C}"/>
              </a:ext>
            </a:extLst>
          </p:cNvPr>
          <p:cNvSpPr txBox="1"/>
          <p:nvPr/>
        </p:nvSpPr>
        <p:spPr>
          <a:xfrm>
            <a:off x="1752600" y="4572000"/>
            <a:ext cx="3733800" cy="1200329"/>
          </a:xfrm>
          <a:prstGeom prst="rect">
            <a:avLst/>
          </a:prstGeom>
          <a:solidFill>
            <a:schemeClr val="bg1"/>
          </a:solidFill>
          <a:ln w="9525">
            <a:solidFill>
              <a:schemeClr val="tx1"/>
            </a:solidFill>
          </a:ln>
        </p:spPr>
        <p:txBody>
          <a:bodyPr wrap="square" rtlCol="0">
            <a:spAutoFit/>
          </a:bodyPr>
          <a:lstStyle/>
          <a:p>
            <a:r>
              <a:rPr lang="en-ZA" sz="1800" b="1" u="sng" dirty="0"/>
              <a:t>W70-b</a:t>
            </a:r>
          </a:p>
          <a:p>
            <a:r>
              <a:rPr lang="en-ZA" sz="1800" b="1" dirty="0"/>
              <a:t>W70-3: D</a:t>
            </a:r>
          </a:p>
          <a:p>
            <a:r>
              <a:rPr lang="en-ZA" sz="1800" b="1" dirty="0"/>
              <a:t>W70-Lake Sibaya: A </a:t>
            </a:r>
          </a:p>
          <a:p>
            <a:r>
              <a:rPr lang="en-ZA" sz="1800" b="1" dirty="0"/>
              <a:t>W70-uMgobezeleni Estuary: A</a:t>
            </a:r>
          </a:p>
        </p:txBody>
      </p:sp>
    </p:spTree>
    <p:extLst>
      <p:ext uri="{BB962C8B-B14F-4D97-AF65-F5344CB8AC3E}">
        <p14:creationId xmlns:p14="http://schemas.microsoft.com/office/powerpoint/2010/main" val="2524030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93CF3EE-363B-1D29-D5A1-BD81B683F38B}"/>
              </a:ext>
            </a:extLst>
          </p:cNvPr>
          <p:cNvSpPr txBox="1"/>
          <p:nvPr/>
        </p:nvSpPr>
        <p:spPr>
          <a:xfrm>
            <a:off x="1219200" y="1295400"/>
            <a:ext cx="6858000" cy="3416320"/>
          </a:xfrm>
          <a:prstGeom prst="rect">
            <a:avLst/>
          </a:prstGeom>
          <a:noFill/>
        </p:spPr>
        <p:txBody>
          <a:bodyPr wrap="square" rtlCol="0">
            <a:spAutoFit/>
          </a:bodyPr>
          <a:lstStyle/>
          <a:p>
            <a:pPr algn="ctr"/>
            <a:r>
              <a:rPr lang="en-ZA" sz="4000" b="1" dirty="0"/>
              <a:t>CLASSES AND CATCHMENT CONFIGURATIONS</a:t>
            </a:r>
          </a:p>
          <a:p>
            <a:pPr algn="ctr"/>
            <a:endParaRPr lang="en-ZA" sz="4000" b="1" dirty="0"/>
          </a:p>
          <a:p>
            <a:pPr algn="ctr"/>
            <a:r>
              <a:rPr lang="en-ZA" sz="2800" b="1" dirty="0"/>
              <a:t>Patsy Scherman</a:t>
            </a:r>
          </a:p>
          <a:p>
            <a:pPr algn="ctr"/>
            <a:endParaRPr lang="en-ZA" sz="2800" b="1" dirty="0"/>
          </a:p>
        </p:txBody>
      </p:sp>
    </p:spTree>
    <p:extLst>
      <p:ext uri="{BB962C8B-B14F-4D97-AF65-F5344CB8AC3E}">
        <p14:creationId xmlns:p14="http://schemas.microsoft.com/office/powerpoint/2010/main" val="393581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60EE89-24C5-4535-96CF-8256F0063755}"/>
              </a:ext>
            </a:extLst>
          </p:cNvPr>
          <p:cNvSpPr>
            <a:spLocks noGrp="1"/>
          </p:cNvSpPr>
          <p:nvPr>
            <p:ph type="title"/>
          </p:nvPr>
        </p:nvSpPr>
        <p:spPr>
          <a:xfrm>
            <a:off x="457200" y="73288"/>
            <a:ext cx="8229600" cy="612330"/>
          </a:xfrm>
        </p:spPr>
        <p:txBody>
          <a:bodyPr/>
          <a:lstStyle/>
          <a:p>
            <a:r>
              <a:rPr lang="en-ZA" sz="3200" b="1" dirty="0">
                <a:solidFill>
                  <a:srgbClr val="002060"/>
                </a:solidFill>
                <a:latin typeface="+mj-lt"/>
              </a:rPr>
              <a:t>BACKGROUND</a:t>
            </a:r>
          </a:p>
        </p:txBody>
      </p:sp>
      <p:sp>
        <p:nvSpPr>
          <p:cNvPr id="3" name="Content Placeholder 2">
            <a:extLst>
              <a:ext uri="{FF2B5EF4-FFF2-40B4-BE49-F238E27FC236}">
                <a16:creationId xmlns:a16="http://schemas.microsoft.com/office/drawing/2014/main" id="{0C7097EB-3A12-4194-9867-940CEB0AB124}"/>
              </a:ext>
            </a:extLst>
          </p:cNvPr>
          <p:cNvSpPr>
            <a:spLocks noGrp="1"/>
          </p:cNvSpPr>
          <p:nvPr>
            <p:ph idx="1"/>
          </p:nvPr>
        </p:nvSpPr>
        <p:spPr>
          <a:xfrm>
            <a:off x="304800" y="668010"/>
            <a:ext cx="8610600" cy="6116702"/>
          </a:xfrm>
        </p:spPr>
        <p:txBody>
          <a:bodyPr/>
          <a:lstStyle/>
          <a:p>
            <a:pPr>
              <a:buFont typeface="Wingdings" panose="05000000000000000000" pitchFamily="2" charset="2"/>
              <a:buChar char="§"/>
            </a:pPr>
            <a:r>
              <a:rPr lang="en-ZA" sz="1800" b="1" dirty="0">
                <a:latin typeface="Arial" panose="020B0604020202020204" pitchFamily="34" charset="0"/>
                <a:cs typeface="Arial" panose="020B0604020202020204" pitchFamily="34" charset="0"/>
              </a:rPr>
              <a:t>RU = </a:t>
            </a:r>
            <a:r>
              <a:rPr lang="en-ZA" sz="1800" b="1" dirty="0">
                <a:solidFill>
                  <a:srgbClr val="FF0000"/>
                </a:solidFill>
                <a:latin typeface="Arial" panose="020B0604020202020204" pitchFamily="34" charset="0"/>
                <a:cs typeface="Arial" panose="020B0604020202020204" pitchFamily="34" charset="0"/>
              </a:rPr>
              <a:t>unit of delineation for the Reserve</a:t>
            </a:r>
            <a:r>
              <a:rPr lang="en-ZA" sz="1800" b="1" dirty="0">
                <a:latin typeface="Arial" panose="020B0604020202020204" pitchFamily="34" charset="0"/>
                <a:cs typeface="Arial" panose="020B0604020202020204" pitchFamily="34" charset="0"/>
              </a:rPr>
              <a:t>: Nested with IUAs and may contain an EWR site.</a:t>
            </a:r>
          </a:p>
          <a:p>
            <a:pPr>
              <a:buFont typeface="Wingdings" panose="05000000000000000000" pitchFamily="2" charset="2"/>
              <a:buChar char="§"/>
            </a:pPr>
            <a:endParaRPr lang="en-ZA" sz="1000" b="1" dirty="0">
              <a:latin typeface="Arial" panose="020B0604020202020204" pitchFamily="34" charset="0"/>
              <a:cs typeface="Arial" panose="020B0604020202020204" pitchFamily="34" charset="0"/>
            </a:endParaRPr>
          </a:p>
          <a:p>
            <a:pPr>
              <a:buFont typeface="Wingdings" panose="05000000000000000000" pitchFamily="2" charset="2"/>
              <a:buChar char="§"/>
            </a:pPr>
            <a:r>
              <a:rPr lang="en-ZA" sz="1800" b="1" dirty="0">
                <a:latin typeface="Arial" panose="020B0604020202020204" pitchFamily="34" charset="0"/>
                <a:cs typeface="Arial" panose="020B0604020202020204" pitchFamily="34" charset="0"/>
              </a:rPr>
              <a:t>IUA = </a:t>
            </a:r>
            <a:r>
              <a:rPr lang="en-ZA" sz="1800" b="1" dirty="0">
                <a:solidFill>
                  <a:srgbClr val="FF0000"/>
                </a:solidFill>
                <a:latin typeface="Arial" panose="020B0604020202020204" pitchFamily="34" charset="0"/>
                <a:cs typeface="Arial" panose="020B0604020202020204" pitchFamily="34" charset="0"/>
              </a:rPr>
              <a:t>unit of delineation for Classification</a:t>
            </a:r>
            <a:r>
              <a:rPr lang="en-ZA" sz="1800" b="1" dirty="0">
                <a:latin typeface="Arial" panose="020B0604020202020204" pitchFamily="34" charset="0"/>
                <a:cs typeface="Arial" panose="020B0604020202020204" pitchFamily="34" charset="0"/>
              </a:rPr>
              <a:t>: </a:t>
            </a:r>
            <a:r>
              <a:rPr lang="en-GB" sz="1800" b="1" dirty="0">
                <a:latin typeface="Arial" panose="020B0604020202020204" pitchFamily="34" charset="0"/>
                <a:cs typeface="Arial" panose="020B0604020202020204" pitchFamily="34" charset="0"/>
              </a:rPr>
              <a:t>An area to be  managed as an entity in terms of water resource operations, quality, socio-economics and ecosystem services.</a:t>
            </a:r>
          </a:p>
          <a:p>
            <a:pPr>
              <a:buFont typeface="Wingdings" panose="05000000000000000000" pitchFamily="2" charset="2"/>
              <a:buChar char="§"/>
            </a:pPr>
            <a:endParaRPr lang="en-ZA" sz="1000" b="1" dirty="0">
              <a:latin typeface="Arial" panose="020B0604020202020204" pitchFamily="34" charset="0"/>
              <a:cs typeface="Arial" panose="020B0604020202020204" pitchFamily="34" charset="0"/>
            </a:endParaRPr>
          </a:p>
          <a:p>
            <a:pPr>
              <a:buFont typeface="Wingdings" panose="05000000000000000000" pitchFamily="2" charset="2"/>
              <a:buChar char="§"/>
            </a:pPr>
            <a:r>
              <a:rPr lang="en-ZA" sz="1800" b="1" dirty="0">
                <a:latin typeface="Arial" panose="020B0604020202020204" pitchFamily="34" charset="0"/>
                <a:cs typeface="Arial" panose="020B0604020202020204" pitchFamily="34" charset="0"/>
              </a:rPr>
              <a:t>PES: Current integrated state of a water resource.</a:t>
            </a:r>
          </a:p>
          <a:p>
            <a:pPr>
              <a:buFont typeface="Wingdings" panose="05000000000000000000" pitchFamily="2" charset="2"/>
              <a:buChar char="§"/>
            </a:pPr>
            <a:endParaRPr lang="en-ZA" sz="1000" b="1" dirty="0">
              <a:latin typeface="Arial" panose="020B0604020202020204" pitchFamily="34" charset="0"/>
              <a:cs typeface="Arial" panose="020B0604020202020204" pitchFamily="34" charset="0"/>
            </a:endParaRPr>
          </a:p>
          <a:p>
            <a:pPr>
              <a:buFont typeface="Wingdings" panose="05000000000000000000" pitchFamily="2" charset="2"/>
              <a:buChar char="§"/>
            </a:pPr>
            <a:r>
              <a:rPr lang="en-ZA" sz="1800" b="1" dirty="0">
                <a:latin typeface="Arial" panose="020B0604020202020204" pitchFamily="34" charset="0"/>
                <a:cs typeface="Arial" panose="020B0604020202020204" pitchFamily="34" charset="0"/>
              </a:rPr>
              <a:t>REC: </a:t>
            </a:r>
            <a:r>
              <a:rPr lang="en-GB" sz="1800" b="1" dirty="0">
                <a:latin typeface="Arial" panose="020B0604020202020204" pitchFamily="34" charset="0"/>
                <a:cs typeface="Arial" panose="020B0604020202020204" pitchFamily="34" charset="0"/>
              </a:rPr>
              <a:t>Future ecological state (Ecological Categories A to D) that can be recommended for a resource</a:t>
            </a:r>
            <a:r>
              <a:rPr lang="en-ZA" sz="1800" b="1" dirty="0">
                <a:latin typeface="Arial" panose="020B0604020202020204" pitchFamily="34" charset="0"/>
                <a:cs typeface="Arial" panose="020B0604020202020204" pitchFamily="34" charset="0"/>
              </a:rPr>
              <a:t>.</a:t>
            </a:r>
          </a:p>
          <a:p>
            <a:pPr>
              <a:buFont typeface="Wingdings" panose="05000000000000000000" pitchFamily="2" charset="2"/>
              <a:buChar char="§"/>
            </a:pPr>
            <a:endParaRPr lang="en-ZA" sz="1000" b="1" dirty="0">
              <a:latin typeface="Arial" panose="020B0604020202020204" pitchFamily="34" charset="0"/>
              <a:cs typeface="Arial" panose="020B0604020202020204" pitchFamily="34" charset="0"/>
            </a:endParaRPr>
          </a:p>
          <a:p>
            <a:pPr>
              <a:buFont typeface="Wingdings" panose="05000000000000000000" pitchFamily="2" charset="2"/>
              <a:buChar char="§"/>
            </a:pPr>
            <a:r>
              <a:rPr lang="en-ZA" sz="1800" b="1" dirty="0">
                <a:latin typeface="Arial" panose="020B0604020202020204" pitchFamily="34" charset="0"/>
                <a:cs typeface="Arial" panose="020B0604020202020204" pitchFamily="34" charset="0"/>
              </a:rPr>
              <a:t>TEC: This is the resulting Ecological Category based on the Class.  One will always strive to meet the REC, however once the balance between use and protection is considered, the TEC may be the PES, the REC or any other category, including a possible improvement of the REC.</a:t>
            </a:r>
            <a:endParaRPr lang="en-ZA" sz="1800" dirty="0">
              <a:latin typeface="Arial" panose="020B0604020202020204" pitchFamily="34" charset="0"/>
              <a:cs typeface="Arial" panose="020B0604020202020204" pitchFamily="34" charset="0"/>
            </a:endParaRPr>
          </a:p>
          <a:p>
            <a:pPr>
              <a:buFont typeface="Wingdings" panose="05000000000000000000" pitchFamily="2" charset="2"/>
              <a:buChar char="§"/>
            </a:pPr>
            <a:endParaRPr lang="en-GB" sz="1000" b="1" dirty="0">
              <a:latin typeface="Arial" panose="020B0604020202020204" pitchFamily="34" charset="0"/>
              <a:cs typeface="Arial" panose="020B0604020202020204" pitchFamily="34" charset="0"/>
            </a:endParaRPr>
          </a:p>
          <a:p>
            <a:pPr>
              <a:buFont typeface="Wingdings" panose="05000000000000000000" pitchFamily="2" charset="2"/>
              <a:buChar char="§"/>
            </a:pPr>
            <a:r>
              <a:rPr lang="en-GB" sz="1800" b="1" dirty="0">
                <a:solidFill>
                  <a:srgbClr val="FF0000"/>
                </a:solidFill>
                <a:latin typeface="Arial" panose="020B0604020202020204" pitchFamily="34" charset="0"/>
                <a:cs typeface="Arial" panose="020B0604020202020204" pitchFamily="34" charset="0"/>
              </a:rPr>
              <a:t>Note: </a:t>
            </a:r>
            <a:r>
              <a:rPr lang="en-GB" sz="1800" b="1" dirty="0">
                <a:latin typeface="Arial" panose="020B0604020202020204" pitchFamily="34" charset="0"/>
                <a:cs typeface="Arial" panose="020B0604020202020204" pitchFamily="34" charset="0"/>
              </a:rPr>
              <a:t>The Water Resource CLASS of an IUA is defined by the distribution of the selected Ecological Categories (the </a:t>
            </a:r>
            <a:r>
              <a:rPr lang="en-GB" sz="1800" b="1" i="1" dirty="0">
                <a:latin typeface="Arial" panose="020B0604020202020204" pitchFamily="34" charset="0"/>
                <a:cs typeface="Arial" panose="020B0604020202020204" pitchFamily="34" charset="0"/>
              </a:rPr>
              <a:t>catchment configuration</a:t>
            </a:r>
            <a:r>
              <a:rPr lang="en-GB" sz="1800" b="1" dirty="0">
                <a:latin typeface="Arial" panose="020B0604020202020204" pitchFamily="34" charset="0"/>
                <a:cs typeface="Arial" panose="020B0604020202020204" pitchFamily="34" charset="0"/>
              </a:rPr>
              <a:t>) for the biophysical nodes in the IUA.</a:t>
            </a:r>
          </a:p>
          <a:p>
            <a:endParaRPr lang="en-ZA" sz="2000" b="1" dirty="0">
              <a:latin typeface="Arial" panose="020B0604020202020204" pitchFamily="34" charset="0"/>
              <a:cs typeface="Arial" panose="020B0604020202020204" pitchFamily="34" charset="0"/>
            </a:endParaRPr>
          </a:p>
        </p:txBody>
      </p:sp>
      <p:cxnSp>
        <p:nvCxnSpPr>
          <p:cNvPr id="4" name="Straight Connector 3">
            <a:extLst>
              <a:ext uri="{FF2B5EF4-FFF2-40B4-BE49-F238E27FC236}">
                <a16:creationId xmlns:a16="http://schemas.microsoft.com/office/drawing/2014/main" id="{E85428E5-70FF-DE34-88DE-43C2BF6C1E3F}"/>
              </a:ext>
            </a:extLst>
          </p:cNvPr>
          <p:cNvCxnSpPr/>
          <p:nvPr/>
        </p:nvCxnSpPr>
        <p:spPr>
          <a:xfrm>
            <a:off x="457200" y="668010"/>
            <a:ext cx="8229600" cy="0"/>
          </a:xfrm>
          <a:prstGeom prst="line">
            <a:avLst/>
          </a:prstGeom>
          <a:ln w="31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832200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5126"/>
            <a:ext cx="8229600" cy="1143000"/>
          </a:xfrm>
        </p:spPr>
        <p:txBody>
          <a:bodyPr/>
          <a:lstStyle/>
          <a:p>
            <a:pPr>
              <a:defRPr/>
            </a:pPr>
            <a:r>
              <a:rPr lang="en-US" sz="3200" b="1" dirty="0">
                <a:solidFill>
                  <a:srgbClr val="002060"/>
                </a:solidFill>
                <a:latin typeface="+mj-lt"/>
              </a:rPr>
              <a:t>STEPS TO ASSIGNING CLASSES</a:t>
            </a:r>
            <a:endParaRPr lang="en-ZA" sz="3200" b="1" dirty="0">
              <a:solidFill>
                <a:srgbClr val="002060"/>
              </a:solidFill>
              <a:latin typeface="+mj-lt"/>
            </a:endParaRPr>
          </a:p>
        </p:txBody>
      </p:sp>
      <p:sp>
        <p:nvSpPr>
          <p:cNvPr id="8" name="TextBox 7">
            <a:extLst>
              <a:ext uri="{FF2B5EF4-FFF2-40B4-BE49-F238E27FC236}">
                <a16:creationId xmlns:a16="http://schemas.microsoft.com/office/drawing/2014/main" id="{F94240BD-FD8C-418A-A458-1AB332C7EE13}"/>
              </a:ext>
            </a:extLst>
          </p:cNvPr>
          <p:cNvSpPr txBox="1"/>
          <p:nvPr/>
        </p:nvSpPr>
        <p:spPr>
          <a:xfrm>
            <a:off x="304800" y="979784"/>
            <a:ext cx="8763000" cy="5878532"/>
          </a:xfrm>
          <a:prstGeom prst="rect">
            <a:avLst/>
          </a:prstGeom>
          <a:solidFill>
            <a:schemeClr val="bg1"/>
          </a:solidFill>
        </p:spPr>
        <p:txBody>
          <a:bodyPr wrap="square" rtlCol="0">
            <a:spAutoFit/>
          </a:bodyPr>
          <a:lstStyle/>
          <a:p>
            <a:pPr marL="342900" indent="-342900">
              <a:spcAft>
                <a:spcPts val="1200"/>
              </a:spcAft>
              <a:buFont typeface="Wingdings" panose="05000000000000000000" pitchFamily="2" charset="2"/>
              <a:buChar char="§"/>
            </a:pPr>
            <a:r>
              <a:rPr lang="en-ZA" sz="2000" b="1" dirty="0">
                <a:solidFill>
                  <a:prstClr val="black"/>
                </a:solidFill>
                <a:cs typeface="Arial" panose="020B0604020202020204" pitchFamily="34" charset="0"/>
              </a:rPr>
              <a:t>Aim: To assign a Water Resource Class I-III per IUA.</a:t>
            </a:r>
          </a:p>
          <a:p>
            <a:pPr marL="342900" indent="-342900">
              <a:buFont typeface="Wingdings" panose="05000000000000000000" pitchFamily="2" charset="2"/>
              <a:buChar char="§"/>
            </a:pPr>
            <a:r>
              <a:rPr lang="en-ZA" sz="2000" b="1" dirty="0">
                <a:latin typeface="Arial" panose="020B0604020202020204" pitchFamily="34" charset="0"/>
                <a:cs typeface="Arial" panose="020B0604020202020204" pitchFamily="34" charset="0"/>
              </a:rPr>
              <a:t>Step-wise approach followed to identify Classes and catchment configurations.</a:t>
            </a:r>
          </a:p>
          <a:p>
            <a:endParaRPr lang="en-ZA" sz="1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ZA" sz="2000" b="1" dirty="0">
                <a:latin typeface="Arial" panose="020B0604020202020204" pitchFamily="34" charset="0"/>
                <a:cs typeface="Arial" panose="020B0604020202020204" pitchFamily="34" charset="0"/>
              </a:rPr>
              <a:t>Scenario modelling step: A range of scenarios assessed per IUA. Different scenarios depending on rivers or estuaries in IUA (no common naming possible).</a:t>
            </a:r>
          </a:p>
          <a:p>
            <a:endParaRPr lang="en-ZA" sz="1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ZA" sz="2000" b="1" dirty="0">
                <a:latin typeface="Arial" panose="020B0604020202020204" pitchFamily="34" charset="0"/>
                <a:cs typeface="Arial" panose="020B0604020202020204" pitchFamily="34" charset="0"/>
              </a:rPr>
              <a:t>Variables were assessed during the </a:t>
            </a:r>
            <a:r>
              <a:rPr lang="en-ZA" sz="2000" b="1" i="1" dirty="0">
                <a:latin typeface="Arial" panose="020B0604020202020204" pitchFamily="34" charset="0"/>
                <a:cs typeface="Arial" panose="020B0604020202020204" pitchFamily="34" charset="0"/>
              </a:rPr>
              <a:t>Scenario Consequences </a:t>
            </a:r>
            <a:r>
              <a:rPr lang="en-ZA" sz="2000" b="1" dirty="0">
                <a:latin typeface="Arial" panose="020B0604020202020204" pitchFamily="34" charset="0"/>
                <a:cs typeface="Arial" panose="020B0604020202020204" pitchFamily="34" charset="0"/>
              </a:rPr>
              <a:t>step:</a:t>
            </a:r>
          </a:p>
          <a:p>
            <a:pPr marL="742950" lvl="1" indent="-285750">
              <a:buFont typeface="Courier New" panose="02070309020205020404" pitchFamily="49" charset="0"/>
              <a:buChar char="o"/>
            </a:pPr>
            <a:r>
              <a:rPr lang="en-ZA" sz="1800" b="1" dirty="0">
                <a:latin typeface="Arial" panose="020B0604020202020204" pitchFamily="34" charset="0"/>
                <a:cs typeface="Arial" panose="020B0604020202020204" pitchFamily="34" charset="0"/>
              </a:rPr>
              <a:t>Ecological Status &amp; Protection (integrated river and estuary)</a:t>
            </a:r>
          </a:p>
          <a:p>
            <a:pPr marL="742950" lvl="1" indent="-285750">
              <a:buFont typeface="Courier New" panose="02070309020205020404" pitchFamily="49" charset="0"/>
              <a:buChar char="o"/>
            </a:pPr>
            <a:r>
              <a:rPr lang="en-ZA" sz="1800" b="1" dirty="0">
                <a:latin typeface="Arial" panose="020B0604020202020204" pitchFamily="34" charset="0"/>
                <a:cs typeface="Arial" panose="020B0604020202020204" pitchFamily="34" charset="0"/>
              </a:rPr>
              <a:t>Ecosystem Services</a:t>
            </a:r>
          </a:p>
          <a:p>
            <a:pPr marL="742950" lvl="1" indent="-285750">
              <a:buFont typeface="Courier New" panose="02070309020205020404" pitchFamily="49" charset="0"/>
              <a:buChar char="o"/>
            </a:pPr>
            <a:r>
              <a:rPr lang="en-ZA" sz="1800" b="1" dirty="0">
                <a:latin typeface="Arial" panose="020B0604020202020204" pitchFamily="34" charset="0"/>
                <a:cs typeface="Arial" panose="020B0604020202020204" pitchFamily="34" charset="0"/>
              </a:rPr>
              <a:t>GDP</a:t>
            </a:r>
          </a:p>
          <a:p>
            <a:pPr marL="742950" lvl="1" indent="-285750">
              <a:buFont typeface="Courier New" panose="02070309020205020404" pitchFamily="49" charset="0"/>
              <a:buChar char="o"/>
            </a:pPr>
            <a:r>
              <a:rPr lang="en-ZA" sz="1800" b="1" dirty="0">
                <a:latin typeface="Arial" panose="020B0604020202020204" pitchFamily="34" charset="0"/>
                <a:cs typeface="Arial" panose="020B0604020202020204" pitchFamily="34" charset="0"/>
              </a:rPr>
              <a:t>Employment in terms of number of jobs</a:t>
            </a:r>
          </a:p>
          <a:p>
            <a:pPr lvl="1"/>
            <a:endParaRPr lang="en-ZA" sz="1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ZA" sz="2000" b="1" dirty="0">
                <a:latin typeface="Arial" panose="020B0604020202020204" pitchFamily="34" charset="0"/>
                <a:cs typeface="Arial" panose="020B0604020202020204" pitchFamily="34" charset="0"/>
              </a:rPr>
              <a:t>Consequences evaluated and Classes defined using the </a:t>
            </a:r>
            <a:r>
              <a:rPr lang="en-ZA" sz="2000" b="1" i="1" dirty="0">
                <a:latin typeface="Arial" panose="020B0604020202020204" pitchFamily="34" charset="0"/>
                <a:cs typeface="Arial" panose="020B0604020202020204" pitchFamily="34" charset="0"/>
              </a:rPr>
              <a:t>Water Resource Class Decision Support System or WRC-DSS</a:t>
            </a:r>
            <a:r>
              <a:rPr lang="en-ZA" sz="2000" b="1" dirty="0">
                <a:latin typeface="Arial" panose="020B0604020202020204" pitchFamily="34" charset="0"/>
                <a:cs typeface="Arial" panose="020B0604020202020204" pitchFamily="34" charset="0"/>
              </a:rPr>
              <a:t>.</a:t>
            </a:r>
          </a:p>
          <a:p>
            <a:pPr marL="342900" indent="-342900">
              <a:buFont typeface="Wingdings" panose="05000000000000000000" pitchFamily="2" charset="2"/>
              <a:buChar char="§"/>
            </a:pPr>
            <a:endParaRPr lang="en-ZA" sz="2000" b="1" dirty="0">
              <a:latin typeface="Arial" panose="020B0604020202020204" pitchFamily="34" charset="0"/>
              <a:cs typeface="Arial" panose="020B0604020202020204" pitchFamily="34" charset="0"/>
            </a:endParaRPr>
          </a:p>
          <a:p>
            <a:pPr marL="342900" indent="-342900">
              <a:buFont typeface="Wingdings" panose="05000000000000000000" pitchFamily="2" charset="2"/>
              <a:buChar char="§"/>
            </a:pPr>
            <a:r>
              <a:rPr lang="en-ZA" sz="2000" b="1" dirty="0">
                <a:latin typeface="Arial" panose="020B0604020202020204" pitchFamily="34" charset="0"/>
                <a:cs typeface="Arial" panose="020B0604020202020204" pitchFamily="34" charset="0"/>
              </a:rPr>
              <a:t>Team recommendation on Results and Classes: </a:t>
            </a:r>
            <a:r>
              <a:rPr lang="en-ZA" sz="2000" b="1" dirty="0">
                <a:solidFill>
                  <a:srgbClr val="FF0000"/>
                </a:solidFill>
                <a:latin typeface="Arial" panose="020B0604020202020204" pitchFamily="34" charset="0"/>
                <a:cs typeface="Arial" panose="020B0604020202020204" pitchFamily="34" charset="0"/>
              </a:rPr>
              <a:t>THIS PRESENTATION</a:t>
            </a:r>
          </a:p>
          <a:p>
            <a:pPr marL="342900" indent="-342900">
              <a:spcAft>
                <a:spcPts val="1200"/>
              </a:spcAft>
              <a:buFont typeface="Wingdings" panose="05000000000000000000" pitchFamily="2" charset="2"/>
              <a:buChar char="§"/>
            </a:pPr>
            <a:endParaRPr lang="en-ZA" sz="2200" b="1" dirty="0">
              <a:solidFill>
                <a:srgbClr val="FF0000"/>
              </a:solidFill>
              <a:cs typeface="Arial" panose="020B0604020202020204" pitchFamily="34" charset="0"/>
            </a:endParaRPr>
          </a:p>
        </p:txBody>
      </p:sp>
      <p:cxnSp>
        <p:nvCxnSpPr>
          <p:cNvPr id="6" name="Straight Connector 5">
            <a:extLst>
              <a:ext uri="{FF2B5EF4-FFF2-40B4-BE49-F238E27FC236}">
                <a16:creationId xmlns:a16="http://schemas.microsoft.com/office/drawing/2014/main" id="{D473E345-5647-EAF5-22C2-E3763A52E6E4}"/>
              </a:ext>
            </a:extLst>
          </p:cNvPr>
          <p:cNvCxnSpPr/>
          <p:nvPr/>
        </p:nvCxnSpPr>
        <p:spPr>
          <a:xfrm>
            <a:off x="457200" y="836626"/>
            <a:ext cx="8229600" cy="0"/>
          </a:xfrm>
          <a:prstGeom prst="line">
            <a:avLst/>
          </a:prstGeom>
          <a:ln w="31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7569985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94B9BDA6-B5ED-8A84-231D-2DB71B2263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7011272"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a:extLst>
              <a:ext uri="{FF2B5EF4-FFF2-40B4-BE49-F238E27FC236}">
                <a16:creationId xmlns:a16="http://schemas.microsoft.com/office/drawing/2014/main" id="{5B36B845-6F5A-7673-74EF-9152C6FFB96A}"/>
              </a:ext>
            </a:extLst>
          </p:cNvPr>
          <p:cNvPicPr>
            <a:picLocks noChangeAspect="1"/>
          </p:cNvPicPr>
          <p:nvPr/>
        </p:nvPicPr>
        <p:blipFill>
          <a:blip r:embed="rId3"/>
          <a:stretch>
            <a:fillRect/>
          </a:stretch>
        </p:blipFill>
        <p:spPr>
          <a:xfrm>
            <a:off x="2983229" y="3429000"/>
            <a:ext cx="5551171" cy="1943575"/>
          </a:xfrm>
          <a:prstGeom prst="rect">
            <a:avLst/>
          </a:prstGeom>
        </p:spPr>
      </p:pic>
    </p:spTree>
    <p:extLst>
      <p:ext uri="{BB962C8B-B14F-4D97-AF65-F5344CB8AC3E}">
        <p14:creationId xmlns:p14="http://schemas.microsoft.com/office/powerpoint/2010/main" val="36594198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756A01-B289-8B7E-E1B6-9D069B0E7ECB}"/>
              </a:ext>
            </a:extLst>
          </p:cNvPr>
          <p:cNvSpPr>
            <a:spLocks noGrp="1"/>
          </p:cNvSpPr>
          <p:nvPr>
            <p:ph idx="1"/>
          </p:nvPr>
        </p:nvSpPr>
        <p:spPr>
          <a:xfrm>
            <a:off x="457200" y="990600"/>
            <a:ext cx="8229600" cy="5059366"/>
          </a:xfrm>
        </p:spPr>
        <p:txBody>
          <a:bodyPr/>
          <a:lstStyle/>
          <a:p>
            <a:pPr>
              <a:buFont typeface="Wingdings" panose="05000000000000000000" pitchFamily="2" charset="2"/>
              <a:buChar char="§"/>
            </a:pPr>
            <a:r>
              <a:rPr lang="en-GB" sz="2200" b="1" dirty="0"/>
              <a:t>Review catchment configuration for RUs in the IUA.</a:t>
            </a:r>
          </a:p>
          <a:p>
            <a:pPr>
              <a:buFont typeface="Wingdings" panose="05000000000000000000" pitchFamily="2" charset="2"/>
              <a:buChar char="§"/>
            </a:pPr>
            <a:r>
              <a:rPr lang="en-GB" sz="2200" b="1" dirty="0"/>
              <a:t>Note driving issues and causes for PES.</a:t>
            </a:r>
          </a:p>
          <a:p>
            <a:pPr>
              <a:buFont typeface="Wingdings" panose="05000000000000000000" pitchFamily="2" charset="2"/>
              <a:buChar char="§"/>
            </a:pPr>
            <a:r>
              <a:rPr lang="en-GB" sz="2200" b="1" dirty="0"/>
              <a:t>Note recommendations re: maintaining current state vs. improving and reasons, e.g. REC with Present Day Flows and non-flow related interventions.</a:t>
            </a:r>
          </a:p>
          <a:p>
            <a:pPr>
              <a:buFont typeface="Wingdings" panose="05000000000000000000" pitchFamily="2" charset="2"/>
              <a:buChar char="§"/>
            </a:pPr>
            <a:r>
              <a:rPr lang="en-GB" sz="2200" b="1" dirty="0"/>
              <a:t>WRC-DSS provides information such as the weight of river RUs vs an Estuary RU (for example) in the IUA – assists in assigning a Class for the IUA.</a:t>
            </a:r>
          </a:p>
          <a:p>
            <a:pPr>
              <a:buFont typeface="Wingdings" panose="05000000000000000000" pitchFamily="2" charset="2"/>
              <a:buChar char="§"/>
            </a:pPr>
            <a:r>
              <a:rPr lang="en-GB" sz="2200" b="1" dirty="0">
                <a:solidFill>
                  <a:srgbClr val="FF0000"/>
                </a:solidFill>
              </a:rPr>
              <a:t>Per RU in each IUA: </a:t>
            </a:r>
            <a:r>
              <a:rPr lang="en-GB" sz="2200" b="1" dirty="0"/>
              <a:t>assess scenario results (where relevant) for all components (ecological, ES, GDP, jobs).</a:t>
            </a:r>
          </a:p>
          <a:p>
            <a:pPr lvl="1">
              <a:buFont typeface="Courier New" panose="02070309020205020404" pitchFamily="49" charset="0"/>
              <a:buChar char="o"/>
            </a:pPr>
            <a:r>
              <a:rPr lang="en-GB" sz="2200" b="1" dirty="0"/>
              <a:t>Operational scenarios generally have little impact in Usutu-</a:t>
            </a:r>
            <a:r>
              <a:rPr lang="en-GB" sz="2200" b="1" dirty="0" err="1"/>
              <a:t>Mhlatuze</a:t>
            </a:r>
            <a:r>
              <a:rPr lang="en-GB" sz="2200" b="1" dirty="0"/>
              <a:t> catchments, particularly for rivers.</a:t>
            </a:r>
          </a:p>
        </p:txBody>
      </p:sp>
      <p:sp>
        <p:nvSpPr>
          <p:cNvPr id="4" name="Title 1">
            <a:extLst>
              <a:ext uri="{FF2B5EF4-FFF2-40B4-BE49-F238E27FC236}">
                <a16:creationId xmlns:a16="http://schemas.microsoft.com/office/drawing/2014/main" id="{33215B65-C3B1-7C76-D41D-BDB15B412E59}"/>
              </a:ext>
            </a:extLst>
          </p:cNvPr>
          <p:cNvSpPr>
            <a:spLocks noGrp="1"/>
          </p:cNvSpPr>
          <p:nvPr>
            <p:ph type="title"/>
          </p:nvPr>
        </p:nvSpPr>
        <p:spPr>
          <a:xfrm>
            <a:off x="503903" y="160330"/>
            <a:ext cx="8229600" cy="830270"/>
          </a:xfrm>
        </p:spPr>
        <p:txBody>
          <a:bodyPr/>
          <a:lstStyle/>
          <a:p>
            <a:pPr>
              <a:defRPr/>
            </a:pPr>
            <a:r>
              <a:rPr lang="en-US" sz="3200" b="1" dirty="0">
                <a:solidFill>
                  <a:srgbClr val="002060"/>
                </a:solidFill>
                <a:latin typeface="+mj-lt"/>
              </a:rPr>
              <a:t>PROCESS PER IUA</a:t>
            </a:r>
            <a:endParaRPr lang="en-ZA" sz="3200" b="1" dirty="0">
              <a:solidFill>
                <a:srgbClr val="002060"/>
              </a:solidFill>
              <a:latin typeface="+mj-lt"/>
            </a:endParaRPr>
          </a:p>
        </p:txBody>
      </p:sp>
      <p:cxnSp>
        <p:nvCxnSpPr>
          <p:cNvPr id="5" name="Straight Connector 4">
            <a:extLst>
              <a:ext uri="{FF2B5EF4-FFF2-40B4-BE49-F238E27FC236}">
                <a16:creationId xmlns:a16="http://schemas.microsoft.com/office/drawing/2014/main" id="{D14F3663-6BA1-E2EA-B11F-201645FF6608}"/>
              </a:ext>
            </a:extLst>
          </p:cNvPr>
          <p:cNvCxnSpPr/>
          <p:nvPr/>
        </p:nvCxnSpPr>
        <p:spPr>
          <a:xfrm>
            <a:off x="533400" y="762000"/>
            <a:ext cx="8229600" cy="0"/>
          </a:xfrm>
          <a:prstGeom prst="line">
            <a:avLst/>
          </a:prstGeom>
          <a:ln w="31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066795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C818F5-259A-7696-EC72-AA034F2BB9BA}"/>
              </a:ext>
            </a:extLst>
          </p:cNvPr>
          <p:cNvSpPr>
            <a:spLocks noGrp="1"/>
          </p:cNvSpPr>
          <p:nvPr>
            <p:ph idx="1"/>
          </p:nvPr>
        </p:nvSpPr>
        <p:spPr>
          <a:xfrm>
            <a:off x="457200" y="990602"/>
            <a:ext cx="8229600" cy="5135568"/>
          </a:xfrm>
        </p:spPr>
        <p:txBody>
          <a:bodyPr/>
          <a:lstStyle/>
          <a:p>
            <a:pPr>
              <a:buFont typeface="Wingdings" panose="05000000000000000000" pitchFamily="2" charset="2"/>
              <a:buChar char="§"/>
            </a:pPr>
            <a:r>
              <a:rPr lang="en-GB" sz="2200" b="1" dirty="0"/>
              <a:t>Useful model outputs that assist in assigning Classes.</a:t>
            </a:r>
          </a:p>
          <a:p>
            <a:pPr>
              <a:buFont typeface="Wingdings" panose="05000000000000000000" pitchFamily="2" charset="2"/>
              <a:buChar char="§"/>
            </a:pPr>
            <a:endParaRPr lang="en-GB" sz="2200" b="1" dirty="0"/>
          </a:p>
          <a:p>
            <a:pPr>
              <a:buFont typeface="Wingdings" panose="05000000000000000000" pitchFamily="2" charset="2"/>
              <a:buChar char="§"/>
            </a:pPr>
            <a:endParaRPr lang="en-GB" sz="2200" b="1" dirty="0"/>
          </a:p>
          <a:p>
            <a:pPr>
              <a:buFont typeface="Wingdings" panose="05000000000000000000" pitchFamily="2" charset="2"/>
              <a:buChar char="§"/>
            </a:pPr>
            <a:endParaRPr lang="en-GB" sz="2200" b="1" dirty="0"/>
          </a:p>
          <a:p>
            <a:pPr>
              <a:buFont typeface="Wingdings" panose="05000000000000000000" pitchFamily="2" charset="2"/>
              <a:buChar char="§"/>
            </a:pPr>
            <a:endParaRPr lang="en-GB" sz="2200" b="1" dirty="0"/>
          </a:p>
          <a:p>
            <a:pPr>
              <a:buFont typeface="Wingdings" panose="05000000000000000000" pitchFamily="2" charset="2"/>
              <a:buChar char="§"/>
            </a:pPr>
            <a:endParaRPr lang="en-GB" sz="2200" b="1" dirty="0"/>
          </a:p>
          <a:p>
            <a:pPr>
              <a:buFont typeface="Wingdings" panose="05000000000000000000" pitchFamily="2" charset="2"/>
              <a:buChar char="§"/>
            </a:pPr>
            <a:endParaRPr lang="en-GB" sz="2200" b="1" dirty="0"/>
          </a:p>
          <a:p>
            <a:pPr>
              <a:buFont typeface="Wingdings" panose="05000000000000000000" pitchFamily="2" charset="2"/>
              <a:buChar char="§"/>
            </a:pPr>
            <a:endParaRPr lang="en-GB" sz="2200" b="1" dirty="0"/>
          </a:p>
          <a:p>
            <a:pPr>
              <a:buFont typeface="Wingdings" panose="05000000000000000000" pitchFamily="2" charset="2"/>
              <a:buChar char="§"/>
            </a:pPr>
            <a:endParaRPr lang="en-GB" sz="2200" b="1" dirty="0"/>
          </a:p>
          <a:p>
            <a:pPr>
              <a:buFont typeface="Wingdings" panose="05000000000000000000" pitchFamily="2" charset="2"/>
              <a:buChar char="§"/>
            </a:pPr>
            <a:r>
              <a:rPr lang="en-GB" sz="2200" b="1" dirty="0"/>
              <a:t>Assign a Class.</a:t>
            </a:r>
          </a:p>
          <a:p>
            <a:pPr>
              <a:buFont typeface="Wingdings" panose="05000000000000000000" pitchFamily="2" charset="2"/>
              <a:buChar char="§"/>
            </a:pPr>
            <a:r>
              <a:rPr lang="en-GB" sz="2200" b="1" dirty="0"/>
              <a:t>Test with PMC and PSC.</a:t>
            </a:r>
            <a:endParaRPr lang="en-ZA" sz="2200" b="1" dirty="0"/>
          </a:p>
          <a:p>
            <a:endParaRPr lang="en-ZA" dirty="0"/>
          </a:p>
        </p:txBody>
      </p:sp>
      <p:sp>
        <p:nvSpPr>
          <p:cNvPr id="4" name="Title 1">
            <a:extLst>
              <a:ext uri="{FF2B5EF4-FFF2-40B4-BE49-F238E27FC236}">
                <a16:creationId xmlns:a16="http://schemas.microsoft.com/office/drawing/2014/main" id="{3C09D461-61F2-7ADB-ECB4-40033F95D56F}"/>
              </a:ext>
            </a:extLst>
          </p:cNvPr>
          <p:cNvSpPr>
            <a:spLocks noGrp="1"/>
          </p:cNvSpPr>
          <p:nvPr>
            <p:ph type="title"/>
          </p:nvPr>
        </p:nvSpPr>
        <p:spPr>
          <a:xfrm>
            <a:off x="457200" y="266700"/>
            <a:ext cx="8229600" cy="1143000"/>
          </a:xfrm>
        </p:spPr>
        <p:txBody>
          <a:bodyPr/>
          <a:lstStyle/>
          <a:p>
            <a:pPr>
              <a:defRPr/>
            </a:pPr>
            <a:r>
              <a:rPr lang="en-US" sz="3200" b="1" dirty="0">
                <a:solidFill>
                  <a:srgbClr val="002060"/>
                </a:solidFill>
                <a:latin typeface="+mj-lt"/>
              </a:rPr>
              <a:t>PROCESS PER IUA</a:t>
            </a:r>
            <a:endParaRPr lang="en-ZA" sz="3200" b="1" dirty="0">
              <a:solidFill>
                <a:srgbClr val="002060"/>
              </a:solidFill>
              <a:latin typeface="+mj-lt"/>
            </a:endParaRPr>
          </a:p>
        </p:txBody>
      </p:sp>
      <p:cxnSp>
        <p:nvCxnSpPr>
          <p:cNvPr id="5" name="Straight Connector 4">
            <a:extLst>
              <a:ext uri="{FF2B5EF4-FFF2-40B4-BE49-F238E27FC236}">
                <a16:creationId xmlns:a16="http://schemas.microsoft.com/office/drawing/2014/main" id="{971F9D63-D839-B694-D15F-0A9BBCC8E426}"/>
              </a:ext>
            </a:extLst>
          </p:cNvPr>
          <p:cNvCxnSpPr/>
          <p:nvPr/>
        </p:nvCxnSpPr>
        <p:spPr>
          <a:xfrm>
            <a:off x="533400" y="838200"/>
            <a:ext cx="8229600" cy="0"/>
          </a:xfrm>
          <a:prstGeom prst="line">
            <a:avLst/>
          </a:prstGeom>
          <a:ln w="3175"/>
        </p:spPr>
        <p:style>
          <a:lnRef idx="2">
            <a:schemeClr val="accent1"/>
          </a:lnRef>
          <a:fillRef idx="0">
            <a:schemeClr val="accent1"/>
          </a:fillRef>
          <a:effectRef idx="1">
            <a:schemeClr val="accent1"/>
          </a:effectRef>
          <a:fontRef idx="minor">
            <a:schemeClr val="tx1"/>
          </a:fontRef>
        </p:style>
      </p:cxnSp>
      <p:pic>
        <p:nvPicPr>
          <p:cNvPr id="12" name="Picture 11">
            <a:extLst>
              <a:ext uri="{FF2B5EF4-FFF2-40B4-BE49-F238E27FC236}">
                <a16:creationId xmlns:a16="http://schemas.microsoft.com/office/drawing/2014/main" id="{A5738A7F-2F18-8DD8-6583-E4636E265600}"/>
              </a:ext>
            </a:extLst>
          </p:cNvPr>
          <p:cNvPicPr>
            <a:picLocks noChangeAspect="1"/>
          </p:cNvPicPr>
          <p:nvPr/>
        </p:nvPicPr>
        <p:blipFill>
          <a:blip r:embed="rId2"/>
          <a:stretch>
            <a:fillRect/>
          </a:stretch>
        </p:blipFill>
        <p:spPr>
          <a:xfrm>
            <a:off x="74848" y="3288366"/>
            <a:ext cx="8999220" cy="1295400"/>
          </a:xfrm>
          <a:prstGeom prst="rect">
            <a:avLst/>
          </a:prstGeom>
          <a:ln w="3175">
            <a:solidFill>
              <a:schemeClr val="tx1"/>
            </a:solidFill>
          </a:ln>
        </p:spPr>
      </p:pic>
      <p:pic>
        <p:nvPicPr>
          <p:cNvPr id="13" name="Picture 12">
            <a:extLst>
              <a:ext uri="{FF2B5EF4-FFF2-40B4-BE49-F238E27FC236}">
                <a16:creationId xmlns:a16="http://schemas.microsoft.com/office/drawing/2014/main" id="{4649BDCD-C5E7-8D9B-2996-4473169EF1D1}"/>
              </a:ext>
            </a:extLst>
          </p:cNvPr>
          <p:cNvPicPr>
            <a:picLocks noChangeAspect="1"/>
          </p:cNvPicPr>
          <p:nvPr/>
        </p:nvPicPr>
        <p:blipFill>
          <a:blip r:embed="rId3"/>
          <a:stretch>
            <a:fillRect/>
          </a:stretch>
        </p:blipFill>
        <p:spPr>
          <a:xfrm>
            <a:off x="186812" y="1607180"/>
            <a:ext cx="8902004" cy="1562510"/>
          </a:xfrm>
          <a:prstGeom prst="rect">
            <a:avLst/>
          </a:prstGeom>
          <a:ln w="3175">
            <a:solidFill>
              <a:schemeClr val="tx1"/>
            </a:solidFill>
          </a:ln>
        </p:spPr>
      </p:pic>
    </p:spTree>
    <p:extLst>
      <p:ext uri="{BB962C8B-B14F-4D97-AF65-F5344CB8AC3E}">
        <p14:creationId xmlns:p14="http://schemas.microsoft.com/office/powerpoint/2010/main" val="2009018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CE86B-5615-4E7D-8540-393589AB624C}"/>
              </a:ext>
            </a:extLst>
          </p:cNvPr>
          <p:cNvSpPr>
            <a:spLocks noGrp="1"/>
          </p:cNvSpPr>
          <p:nvPr>
            <p:ph type="title"/>
          </p:nvPr>
        </p:nvSpPr>
        <p:spPr>
          <a:xfrm>
            <a:off x="457200" y="258710"/>
            <a:ext cx="8475785" cy="694591"/>
          </a:xfrm>
        </p:spPr>
        <p:txBody>
          <a:bodyPr/>
          <a:lstStyle/>
          <a:p>
            <a:pPr>
              <a:defRPr/>
            </a:pPr>
            <a:r>
              <a:rPr lang="en-ZA" sz="3200" b="1" dirty="0">
                <a:solidFill>
                  <a:srgbClr val="002060"/>
                </a:solidFill>
                <a:latin typeface="+mj-lt"/>
              </a:rPr>
              <a:t>PRESENTATION OF RESULTS</a:t>
            </a:r>
          </a:p>
        </p:txBody>
      </p:sp>
      <p:sp>
        <p:nvSpPr>
          <p:cNvPr id="3" name="Content Placeholder 2">
            <a:extLst>
              <a:ext uri="{FF2B5EF4-FFF2-40B4-BE49-F238E27FC236}">
                <a16:creationId xmlns:a16="http://schemas.microsoft.com/office/drawing/2014/main" id="{F567AF82-43E7-423A-80C2-F5122CFA2E13}"/>
              </a:ext>
            </a:extLst>
          </p:cNvPr>
          <p:cNvSpPr>
            <a:spLocks noGrp="1"/>
          </p:cNvSpPr>
          <p:nvPr>
            <p:ph idx="1"/>
          </p:nvPr>
        </p:nvSpPr>
        <p:spPr>
          <a:xfrm>
            <a:off x="0" y="1001640"/>
            <a:ext cx="8806650" cy="5345723"/>
          </a:xfrm>
        </p:spPr>
        <p:txBody>
          <a:bodyPr/>
          <a:lstStyle/>
          <a:p>
            <a:pPr lvl="1">
              <a:buFont typeface="Wingdings" panose="05000000000000000000" pitchFamily="2" charset="2"/>
              <a:buChar char="§"/>
            </a:pPr>
            <a:r>
              <a:rPr lang="en-ZA" sz="2200" b="1" dirty="0"/>
              <a:t>Table of proposed Classes per IUA.</a:t>
            </a:r>
          </a:p>
          <a:p>
            <a:pPr lvl="1">
              <a:buFont typeface="Wingdings" panose="05000000000000000000" pitchFamily="2" charset="2"/>
              <a:buChar char="§"/>
            </a:pPr>
            <a:endParaRPr lang="en-ZA" sz="1000" b="1" dirty="0">
              <a:latin typeface="Arial" panose="020B0604020202020204" pitchFamily="34" charset="0"/>
              <a:cs typeface="Arial" panose="020B0604020202020204" pitchFamily="34" charset="0"/>
            </a:endParaRPr>
          </a:p>
          <a:p>
            <a:pPr lvl="1">
              <a:buFont typeface="Wingdings" panose="05000000000000000000" pitchFamily="2" charset="2"/>
              <a:buChar char="§"/>
            </a:pPr>
            <a:r>
              <a:rPr lang="en-ZA" sz="2200" b="1" dirty="0">
                <a:latin typeface="Arial" panose="020B0604020202020204" pitchFamily="34" charset="0"/>
                <a:cs typeface="Arial" panose="020B0604020202020204" pitchFamily="34" charset="0"/>
              </a:rPr>
              <a:t>Using maps and the following colour coding, provide an example of the Water Resource Classes and a selection of IUAs with nodes requiring intervention.</a:t>
            </a:r>
          </a:p>
          <a:p>
            <a:pPr lvl="1">
              <a:buFont typeface="Arial" panose="020B0604020202020204" pitchFamily="34" charset="0"/>
              <a:buChar char="•"/>
            </a:pPr>
            <a:endParaRPr lang="en-ZA" sz="2400" b="1" dirty="0">
              <a:latin typeface="Arial" panose="020B0604020202020204" pitchFamily="34" charset="0"/>
              <a:cs typeface="Arial" panose="020B0604020202020204" pitchFamily="34" charset="0"/>
            </a:endParaRPr>
          </a:p>
          <a:p>
            <a:pPr lvl="1">
              <a:buFont typeface="Arial" panose="020B0604020202020204" pitchFamily="34" charset="0"/>
              <a:buChar char="•"/>
            </a:pPr>
            <a:endParaRPr lang="en-ZA" sz="2400" b="1" dirty="0">
              <a:latin typeface="Arial" panose="020B0604020202020204" pitchFamily="34" charset="0"/>
              <a:cs typeface="Arial" panose="020B0604020202020204" pitchFamily="34" charset="0"/>
            </a:endParaRPr>
          </a:p>
          <a:p>
            <a:pPr lvl="1">
              <a:buFont typeface="Arial" panose="020B0604020202020204" pitchFamily="34" charset="0"/>
              <a:buChar char="•"/>
            </a:pPr>
            <a:endParaRPr lang="en-ZA" sz="2400" b="1" dirty="0">
              <a:latin typeface="Arial" panose="020B0604020202020204" pitchFamily="34" charset="0"/>
              <a:cs typeface="Arial" panose="020B0604020202020204" pitchFamily="34" charset="0"/>
            </a:endParaRPr>
          </a:p>
          <a:p>
            <a:pPr lvl="1">
              <a:buFont typeface="Arial" panose="020B0604020202020204" pitchFamily="34" charset="0"/>
              <a:buChar char="•"/>
            </a:pPr>
            <a:endParaRPr lang="en-ZA" sz="2400" b="1" dirty="0">
              <a:latin typeface="Arial" panose="020B0604020202020204" pitchFamily="34" charset="0"/>
              <a:cs typeface="Arial" panose="020B0604020202020204" pitchFamily="34" charset="0"/>
            </a:endParaRPr>
          </a:p>
          <a:p>
            <a:pPr lvl="1">
              <a:buFont typeface="Arial" panose="020B0604020202020204" pitchFamily="34" charset="0"/>
              <a:buChar char="•"/>
            </a:pPr>
            <a:endParaRPr lang="en-ZA" sz="1000" b="1" dirty="0">
              <a:latin typeface="Arial" panose="020B0604020202020204" pitchFamily="34" charset="0"/>
              <a:cs typeface="Arial" panose="020B0604020202020204" pitchFamily="34" charset="0"/>
            </a:endParaRPr>
          </a:p>
          <a:p>
            <a:pPr lvl="1">
              <a:buFont typeface="Wingdings" panose="05000000000000000000" pitchFamily="2" charset="2"/>
              <a:buChar char="§"/>
            </a:pPr>
            <a:r>
              <a:rPr lang="en-ZA" sz="2200" b="1" dirty="0">
                <a:latin typeface="Arial" panose="020B0604020202020204" pitchFamily="34" charset="0"/>
                <a:cs typeface="Arial" panose="020B0604020202020204" pitchFamily="34" charset="0"/>
              </a:rPr>
              <a:t>For selected IUAs provide a summary of the interventions required to achieve the Class and Ecological Categories for the catchment configuration. </a:t>
            </a:r>
          </a:p>
          <a:p>
            <a:pPr lvl="1">
              <a:buFont typeface="Arial" panose="020B0604020202020204" pitchFamily="34" charset="0"/>
              <a:buChar char="•"/>
            </a:pPr>
            <a:endParaRPr lang="en-ZA" sz="1000" b="1" dirty="0">
              <a:latin typeface="Arial" panose="020B0604020202020204" pitchFamily="34" charset="0"/>
              <a:cs typeface="Arial" panose="020B0604020202020204" pitchFamily="34" charset="0"/>
            </a:endParaRPr>
          </a:p>
          <a:p>
            <a:pPr marL="0" indent="0">
              <a:buNone/>
            </a:pPr>
            <a:endParaRPr lang="en-ZA" sz="2000" b="1" dirty="0">
              <a:latin typeface="Arial" panose="020B0604020202020204" pitchFamily="34" charset="0"/>
              <a:cs typeface="Arial" panose="020B0604020202020204" pitchFamily="34" charset="0"/>
            </a:endParaRPr>
          </a:p>
          <a:p>
            <a:endParaRPr lang="en-ZA" sz="2400" b="1" dirty="0">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E48ED236-4D28-418C-9BD4-4E6AB5FDA2B4}"/>
              </a:ext>
            </a:extLst>
          </p:cNvPr>
          <p:cNvGrpSpPr/>
          <p:nvPr/>
        </p:nvGrpSpPr>
        <p:grpSpPr>
          <a:xfrm>
            <a:off x="838200" y="2902390"/>
            <a:ext cx="2386329" cy="1428235"/>
            <a:chOff x="180474" y="4692316"/>
            <a:chExt cx="1953126" cy="1359568"/>
          </a:xfrm>
        </p:grpSpPr>
        <p:sp>
          <p:nvSpPr>
            <p:cNvPr id="5" name="Rectangle 4">
              <a:extLst>
                <a:ext uri="{FF2B5EF4-FFF2-40B4-BE49-F238E27FC236}">
                  <a16:creationId xmlns:a16="http://schemas.microsoft.com/office/drawing/2014/main" id="{C5A7D849-B2EE-4117-8AA9-7259538F5567}"/>
                </a:ext>
              </a:extLst>
            </p:cNvPr>
            <p:cNvSpPr/>
            <p:nvPr/>
          </p:nvSpPr>
          <p:spPr>
            <a:xfrm>
              <a:off x="180474" y="4692316"/>
              <a:ext cx="1588168" cy="1359568"/>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grpSp>
          <p:nvGrpSpPr>
            <p:cNvPr id="6" name="Group 5">
              <a:extLst>
                <a:ext uri="{FF2B5EF4-FFF2-40B4-BE49-F238E27FC236}">
                  <a16:creationId xmlns:a16="http://schemas.microsoft.com/office/drawing/2014/main" id="{848FE6EE-7579-4AF9-8493-FFA277564E2E}"/>
                </a:ext>
              </a:extLst>
            </p:cNvPr>
            <p:cNvGrpSpPr/>
            <p:nvPr/>
          </p:nvGrpSpPr>
          <p:grpSpPr>
            <a:xfrm>
              <a:off x="273050" y="4746120"/>
              <a:ext cx="1860550" cy="1208193"/>
              <a:chOff x="273050" y="4746120"/>
              <a:chExt cx="1860550" cy="1208193"/>
            </a:xfrm>
          </p:grpSpPr>
          <p:grpSp>
            <p:nvGrpSpPr>
              <p:cNvPr id="7" name="Group 6">
                <a:extLst>
                  <a:ext uri="{FF2B5EF4-FFF2-40B4-BE49-F238E27FC236}">
                    <a16:creationId xmlns:a16="http://schemas.microsoft.com/office/drawing/2014/main" id="{81943209-D826-4A75-974A-6115AE3F078E}"/>
                  </a:ext>
                </a:extLst>
              </p:cNvPr>
              <p:cNvGrpSpPr/>
              <p:nvPr/>
            </p:nvGrpSpPr>
            <p:grpSpPr>
              <a:xfrm>
                <a:off x="273050" y="5181565"/>
                <a:ext cx="1860550" cy="369332"/>
                <a:chOff x="438150" y="1262194"/>
                <a:chExt cx="1860550" cy="369332"/>
              </a:xfrm>
            </p:grpSpPr>
            <p:sp>
              <p:nvSpPr>
                <p:cNvPr id="14" name="Oval 13">
                  <a:extLst>
                    <a:ext uri="{FF2B5EF4-FFF2-40B4-BE49-F238E27FC236}">
                      <a16:creationId xmlns:a16="http://schemas.microsoft.com/office/drawing/2014/main" id="{F421E94F-0BCF-4736-815C-68F80E9E5B46}"/>
                    </a:ext>
                  </a:extLst>
                </p:cNvPr>
                <p:cNvSpPr/>
                <p:nvPr/>
              </p:nvSpPr>
              <p:spPr>
                <a:xfrm>
                  <a:off x="438150" y="1288110"/>
                  <a:ext cx="317500" cy="317500"/>
                </a:xfrm>
                <a:prstGeom prst="ellipse">
                  <a:avLst/>
                </a:prstGeom>
                <a:solidFill>
                  <a:srgbClr val="66FF6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5" name="TextBox 14">
                  <a:extLst>
                    <a:ext uri="{FF2B5EF4-FFF2-40B4-BE49-F238E27FC236}">
                      <a16:creationId xmlns:a16="http://schemas.microsoft.com/office/drawing/2014/main" id="{5C7665D6-312D-49E7-9D0C-B275EAF72347}"/>
                    </a:ext>
                  </a:extLst>
                </p:cNvPr>
                <p:cNvSpPr txBox="1"/>
                <p:nvPr/>
              </p:nvSpPr>
              <p:spPr>
                <a:xfrm>
                  <a:off x="977900" y="1262194"/>
                  <a:ext cx="1320800" cy="369332"/>
                </a:xfrm>
                <a:prstGeom prst="rect">
                  <a:avLst/>
                </a:prstGeom>
                <a:noFill/>
              </p:spPr>
              <p:txBody>
                <a:bodyPr wrap="square" rtlCol="0">
                  <a:spAutoFit/>
                </a:bodyPr>
                <a:lstStyle/>
                <a:p>
                  <a:r>
                    <a:rPr lang="en-ZA" dirty="0"/>
                    <a:t>WRC II</a:t>
                  </a:r>
                </a:p>
              </p:txBody>
            </p:sp>
          </p:grpSp>
          <p:grpSp>
            <p:nvGrpSpPr>
              <p:cNvPr id="8" name="Group 7">
                <a:extLst>
                  <a:ext uri="{FF2B5EF4-FFF2-40B4-BE49-F238E27FC236}">
                    <a16:creationId xmlns:a16="http://schemas.microsoft.com/office/drawing/2014/main" id="{8840FAEE-46A3-46E0-B264-9E8CC3CAFF5E}"/>
                  </a:ext>
                </a:extLst>
              </p:cNvPr>
              <p:cNvGrpSpPr/>
              <p:nvPr/>
            </p:nvGrpSpPr>
            <p:grpSpPr>
              <a:xfrm>
                <a:off x="273050" y="5584981"/>
                <a:ext cx="1841500" cy="369332"/>
                <a:chOff x="438150" y="1631526"/>
                <a:chExt cx="1841500" cy="369332"/>
              </a:xfrm>
            </p:grpSpPr>
            <p:sp>
              <p:nvSpPr>
                <p:cNvPr id="12" name="Oval 11">
                  <a:extLst>
                    <a:ext uri="{FF2B5EF4-FFF2-40B4-BE49-F238E27FC236}">
                      <a16:creationId xmlns:a16="http://schemas.microsoft.com/office/drawing/2014/main" id="{8A8B0D0F-3795-49E9-8E7A-092E49040476}"/>
                    </a:ext>
                  </a:extLst>
                </p:cNvPr>
                <p:cNvSpPr/>
                <p:nvPr/>
              </p:nvSpPr>
              <p:spPr>
                <a:xfrm>
                  <a:off x="438150" y="1683358"/>
                  <a:ext cx="317500" cy="317500"/>
                </a:xfrm>
                <a:prstGeom prst="ellipse">
                  <a:avLst/>
                </a:prstGeom>
                <a:solidFill>
                  <a:schemeClr val="accent6">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3" name="TextBox 12">
                  <a:extLst>
                    <a:ext uri="{FF2B5EF4-FFF2-40B4-BE49-F238E27FC236}">
                      <a16:creationId xmlns:a16="http://schemas.microsoft.com/office/drawing/2014/main" id="{CC11063A-D6D1-469A-90CA-B431623181EF}"/>
                    </a:ext>
                  </a:extLst>
                </p:cNvPr>
                <p:cNvSpPr txBox="1"/>
                <p:nvPr/>
              </p:nvSpPr>
              <p:spPr>
                <a:xfrm>
                  <a:off x="958850" y="1631526"/>
                  <a:ext cx="1320800" cy="369332"/>
                </a:xfrm>
                <a:prstGeom prst="rect">
                  <a:avLst/>
                </a:prstGeom>
                <a:noFill/>
              </p:spPr>
              <p:txBody>
                <a:bodyPr wrap="square" rtlCol="0">
                  <a:spAutoFit/>
                </a:bodyPr>
                <a:lstStyle/>
                <a:p>
                  <a:r>
                    <a:rPr lang="en-ZA"/>
                    <a:t>WRC III</a:t>
                  </a:r>
                </a:p>
              </p:txBody>
            </p:sp>
          </p:grpSp>
          <p:grpSp>
            <p:nvGrpSpPr>
              <p:cNvPr id="9" name="Group 8">
                <a:extLst>
                  <a:ext uri="{FF2B5EF4-FFF2-40B4-BE49-F238E27FC236}">
                    <a16:creationId xmlns:a16="http://schemas.microsoft.com/office/drawing/2014/main" id="{A1325CF4-2E55-448D-93E4-ED723D6B4BBB}"/>
                  </a:ext>
                </a:extLst>
              </p:cNvPr>
              <p:cNvGrpSpPr/>
              <p:nvPr/>
            </p:nvGrpSpPr>
            <p:grpSpPr>
              <a:xfrm>
                <a:off x="273050" y="4746120"/>
                <a:ext cx="1841500" cy="369332"/>
                <a:chOff x="405397" y="792665"/>
                <a:chExt cx="1841500" cy="369332"/>
              </a:xfrm>
            </p:grpSpPr>
            <p:sp>
              <p:nvSpPr>
                <p:cNvPr id="10" name="Oval 9">
                  <a:extLst>
                    <a:ext uri="{FF2B5EF4-FFF2-40B4-BE49-F238E27FC236}">
                      <a16:creationId xmlns:a16="http://schemas.microsoft.com/office/drawing/2014/main" id="{82168437-4993-46ED-B766-845C7CF5C010}"/>
                    </a:ext>
                  </a:extLst>
                </p:cNvPr>
                <p:cNvSpPr/>
                <p:nvPr/>
              </p:nvSpPr>
              <p:spPr>
                <a:xfrm>
                  <a:off x="405397" y="844497"/>
                  <a:ext cx="317500" cy="317500"/>
                </a:xfrm>
                <a:prstGeom prst="ellipse">
                  <a:avLst/>
                </a:prstGeom>
                <a:solidFill>
                  <a:schemeClr val="accent5">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ZA"/>
                </a:p>
              </p:txBody>
            </p:sp>
            <p:sp>
              <p:nvSpPr>
                <p:cNvPr id="11" name="TextBox 10">
                  <a:extLst>
                    <a:ext uri="{FF2B5EF4-FFF2-40B4-BE49-F238E27FC236}">
                      <a16:creationId xmlns:a16="http://schemas.microsoft.com/office/drawing/2014/main" id="{2A8E6BDA-0218-46DC-AAB2-D9E3AFF23F2A}"/>
                    </a:ext>
                  </a:extLst>
                </p:cNvPr>
                <p:cNvSpPr txBox="1"/>
                <p:nvPr/>
              </p:nvSpPr>
              <p:spPr>
                <a:xfrm>
                  <a:off x="926097" y="792665"/>
                  <a:ext cx="1320800" cy="369332"/>
                </a:xfrm>
                <a:prstGeom prst="rect">
                  <a:avLst/>
                </a:prstGeom>
                <a:noFill/>
              </p:spPr>
              <p:txBody>
                <a:bodyPr wrap="square" rtlCol="0">
                  <a:spAutoFit/>
                </a:bodyPr>
                <a:lstStyle/>
                <a:p>
                  <a:r>
                    <a:rPr lang="en-ZA" dirty="0"/>
                    <a:t>WRC I</a:t>
                  </a:r>
                </a:p>
              </p:txBody>
            </p:sp>
          </p:grpSp>
        </p:grpSp>
      </p:grpSp>
      <p:cxnSp>
        <p:nvCxnSpPr>
          <p:cNvPr id="16" name="Straight Connector 15">
            <a:extLst>
              <a:ext uri="{FF2B5EF4-FFF2-40B4-BE49-F238E27FC236}">
                <a16:creationId xmlns:a16="http://schemas.microsoft.com/office/drawing/2014/main" id="{1BE1CF65-ED1D-26C2-BDF3-9BF9C3A2A40C}"/>
              </a:ext>
            </a:extLst>
          </p:cNvPr>
          <p:cNvCxnSpPr/>
          <p:nvPr/>
        </p:nvCxnSpPr>
        <p:spPr>
          <a:xfrm>
            <a:off x="533400" y="838200"/>
            <a:ext cx="8229600" cy="0"/>
          </a:xfrm>
          <a:prstGeom prst="line">
            <a:avLst/>
          </a:prstGeom>
          <a:ln w="31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94037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Map&#10;&#10;Description automatically generated">
            <a:extLst>
              <a:ext uri="{FF2B5EF4-FFF2-40B4-BE49-F238E27FC236}">
                <a16:creationId xmlns:a16="http://schemas.microsoft.com/office/drawing/2014/main" id="{6CEB5A61-6F0D-DA6A-3B34-6B66FC28D94D}"/>
              </a:ext>
            </a:extLst>
          </p:cNvPr>
          <p:cNvPicPr>
            <a:picLocks noChangeAspect="1"/>
          </p:cNvPicPr>
          <p:nvPr/>
        </p:nvPicPr>
        <p:blipFill>
          <a:blip r:embed="rId2"/>
          <a:stretch>
            <a:fillRect/>
          </a:stretch>
        </p:blipFill>
        <p:spPr>
          <a:xfrm>
            <a:off x="11112" y="-27996"/>
            <a:ext cx="9144000" cy="6466674"/>
          </a:xfrm>
          <a:prstGeom prst="rect">
            <a:avLst/>
          </a:prstGeom>
        </p:spPr>
      </p:pic>
      <p:sp>
        <p:nvSpPr>
          <p:cNvPr id="4" name="TextBox 3">
            <a:extLst>
              <a:ext uri="{FF2B5EF4-FFF2-40B4-BE49-F238E27FC236}">
                <a16:creationId xmlns:a16="http://schemas.microsoft.com/office/drawing/2014/main" id="{195173BD-852E-EF82-1824-A8FF0F92CA83}"/>
              </a:ext>
            </a:extLst>
          </p:cNvPr>
          <p:cNvSpPr txBox="1"/>
          <p:nvPr/>
        </p:nvSpPr>
        <p:spPr>
          <a:xfrm>
            <a:off x="152400" y="2719131"/>
            <a:ext cx="990600" cy="584775"/>
          </a:xfrm>
          <a:prstGeom prst="rect">
            <a:avLst/>
          </a:prstGeom>
          <a:noFill/>
        </p:spPr>
        <p:txBody>
          <a:bodyPr wrap="square" rtlCol="0">
            <a:spAutoFit/>
          </a:bodyPr>
          <a:lstStyle/>
          <a:p>
            <a:r>
              <a:rPr lang="en-ZA" sz="3200" b="1" dirty="0"/>
              <a:t>W1</a:t>
            </a:r>
          </a:p>
        </p:txBody>
      </p:sp>
      <p:sp>
        <p:nvSpPr>
          <p:cNvPr id="2" name="TextBox 1">
            <a:extLst>
              <a:ext uri="{FF2B5EF4-FFF2-40B4-BE49-F238E27FC236}">
                <a16:creationId xmlns:a16="http://schemas.microsoft.com/office/drawing/2014/main" id="{B08FA437-84FD-FCA1-6561-5B119A6F80A9}"/>
              </a:ext>
            </a:extLst>
          </p:cNvPr>
          <p:cNvSpPr txBox="1"/>
          <p:nvPr/>
        </p:nvSpPr>
        <p:spPr>
          <a:xfrm>
            <a:off x="141338" y="158072"/>
            <a:ext cx="2871019" cy="1477328"/>
          </a:xfrm>
          <a:prstGeom prst="rect">
            <a:avLst/>
          </a:prstGeom>
          <a:solidFill>
            <a:schemeClr val="bg1"/>
          </a:solidFill>
          <a:ln w="9525">
            <a:solidFill>
              <a:schemeClr val="tx1"/>
            </a:solidFill>
          </a:ln>
        </p:spPr>
        <p:txBody>
          <a:bodyPr wrap="square" rtlCol="0">
            <a:spAutoFit/>
          </a:bodyPr>
          <a:lstStyle/>
          <a:p>
            <a:r>
              <a:rPr lang="en-ZA" sz="1800" b="1" u="sng" dirty="0"/>
              <a:t>W12-a: Upper </a:t>
            </a:r>
            <a:r>
              <a:rPr lang="en-ZA" sz="1800" b="1" u="sng" dirty="0" err="1"/>
              <a:t>Mhlatuze</a:t>
            </a:r>
            <a:endParaRPr lang="en-ZA" sz="1800" b="1" u="sng" dirty="0"/>
          </a:p>
          <a:p>
            <a:r>
              <a:rPr lang="en-ZA" sz="1800" b="1" dirty="0"/>
              <a:t>W12-1: B</a:t>
            </a:r>
          </a:p>
          <a:p>
            <a:r>
              <a:rPr lang="en-ZA" sz="1800" b="1" dirty="0"/>
              <a:t>W12-2: B</a:t>
            </a:r>
          </a:p>
          <a:p>
            <a:r>
              <a:rPr lang="en-ZA" sz="1800" b="1" dirty="0"/>
              <a:t>W12-3: C</a:t>
            </a:r>
          </a:p>
          <a:p>
            <a:r>
              <a:rPr lang="en-ZA" sz="1800" b="1" dirty="0"/>
              <a:t>W12-4: B/C</a:t>
            </a:r>
          </a:p>
        </p:txBody>
      </p:sp>
      <p:sp>
        <p:nvSpPr>
          <p:cNvPr id="5" name="Arrow: Right 4">
            <a:extLst>
              <a:ext uri="{FF2B5EF4-FFF2-40B4-BE49-F238E27FC236}">
                <a16:creationId xmlns:a16="http://schemas.microsoft.com/office/drawing/2014/main" id="{951F7824-8795-5144-3B9B-D182BFD23BB5}"/>
              </a:ext>
            </a:extLst>
          </p:cNvPr>
          <p:cNvSpPr/>
          <p:nvPr/>
        </p:nvSpPr>
        <p:spPr>
          <a:xfrm rot="4919666" flipV="1">
            <a:off x="1321081" y="2067771"/>
            <a:ext cx="986673" cy="144951"/>
          </a:xfrm>
          <a:prstGeom prst="rightArrow">
            <a:avLst/>
          </a:prstGeom>
          <a:solidFill>
            <a:schemeClr val="tx1"/>
          </a:solidFill>
          <a:ln w="28575"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pPr>
            <a:endParaRPr lang="en-GB" sz="1800" kern="0">
              <a:solidFill>
                <a:prstClr val="white"/>
              </a:solidFill>
              <a:latin typeface="Calibri" panose="020F0502020204030204"/>
            </a:endParaRPr>
          </a:p>
        </p:txBody>
      </p:sp>
      <p:sp>
        <p:nvSpPr>
          <p:cNvPr id="6" name="TextBox 5">
            <a:extLst>
              <a:ext uri="{FF2B5EF4-FFF2-40B4-BE49-F238E27FC236}">
                <a16:creationId xmlns:a16="http://schemas.microsoft.com/office/drawing/2014/main" id="{AF74E837-9901-A8BF-FBB7-50C4B9AD86C4}"/>
              </a:ext>
            </a:extLst>
          </p:cNvPr>
          <p:cNvSpPr txBox="1"/>
          <p:nvPr/>
        </p:nvSpPr>
        <p:spPr>
          <a:xfrm>
            <a:off x="4022104" y="558290"/>
            <a:ext cx="1850926" cy="1200329"/>
          </a:xfrm>
          <a:prstGeom prst="rect">
            <a:avLst/>
          </a:prstGeom>
          <a:solidFill>
            <a:schemeClr val="bg1"/>
          </a:solidFill>
          <a:ln w="9525">
            <a:solidFill>
              <a:schemeClr val="tx1"/>
            </a:solidFill>
          </a:ln>
        </p:spPr>
        <p:txBody>
          <a:bodyPr wrap="square" rtlCol="0">
            <a:spAutoFit/>
          </a:bodyPr>
          <a:lstStyle/>
          <a:p>
            <a:r>
              <a:rPr lang="en-ZA" sz="1800" b="1" u="sng" dirty="0"/>
              <a:t>W12-b</a:t>
            </a:r>
          </a:p>
          <a:p>
            <a:r>
              <a:rPr lang="en-ZA" sz="1800" b="1" dirty="0"/>
              <a:t>W12-5: B</a:t>
            </a:r>
          </a:p>
          <a:p>
            <a:r>
              <a:rPr lang="en-ZA" sz="1800" b="1" dirty="0"/>
              <a:t>W12-7: B</a:t>
            </a:r>
          </a:p>
          <a:p>
            <a:r>
              <a:rPr lang="en-ZA" sz="1800" b="1" dirty="0"/>
              <a:t>W12-8, NS1: C</a:t>
            </a:r>
          </a:p>
        </p:txBody>
      </p:sp>
      <p:sp>
        <p:nvSpPr>
          <p:cNvPr id="7" name="TextBox 6">
            <a:extLst>
              <a:ext uri="{FF2B5EF4-FFF2-40B4-BE49-F238E27FC236}">
                <a16:creationId xmlns:a16="http://schemas.microsoft.com/office/drawing/2014/main" id="{0BF7BCB3-F87C-10BA-C828-FECA4392C4E8}"/>
              </a:ext>
            </a:extLst>
          </p:cNvPr>
          <p:cNvSpPr txBox="1"/>
          <p:nvPr/>
        </p:nvSpPr>
        <p:spPr>
          <a:xfrm>
            <a:off x="6207227" y="389388"/>
            <a:ext cx="2525664" cy="923330"/>
          </a:xfrm>
          <a:prstGeom prst="rect">
            <a:avLst/>
          </a:prstGeom>
          <a:solidFill>
            <a:schemeClr val="bg1"/>
          </a:solidFill>
          <a:ln w="9525">
            <a:solidFill>
              <a:schemeClr val="tx1"/>
            </a:solidFill>
          </a:ln>
        </p:spPr>
        <p:txBody>
          <a:bodyPr wrap="square" rtlCol="0">
            <a:spAutoFit/>
          </a:bodyPr>
          <a:lstStyle/>
          <a:p>
            <a:r>
              <a:rPr lang="en-ZA" sz="1800" b="1" u="sng" dirty="0"/>
              <a:t>W12-d</a:t>
            </a:r>
          </a:p>
          <a:p>
            <a:r>
              <a:rPr lang="en-ZA" sz="1800" b="1" dirty="0"/>
              <a:t>W12-9: C</a:t>
            </a:r>
          </a:p>
          <a:p>
            <a:r>
              <a:rPr lang="en-ZA" sz="1800" b="1" dirty="0" err="1"/>
              <a:t>Nhlabane</a:t>
            </a:r>
            <a:r>
              <a:rPr lang="en-ZA" sz="1800" b="1" dirty="0"/>
              <a:t> Estuary: E</a:t>
            </a:r>
          </a:p>
        </p:txBody>
      </p:sp>
      <p:sp>
        <p:nvSpPr>
          <p:cNvPr id="8" name="TextBox 7">
            <a:extLst>
              <a:ext uri="{FF2B5EF4-FFF2-40B4-BE49-F238E27FC236}">
                <a16:creationId xmlns:a16="http://schemas.microsoft.com/office/drawing/2014/main" id="{8B7D852B-4691-0B64-9CA0-A64D732A0B76}"/>
              </a:ext>
            </a:extLst>
          </p:cNvPr>
          <p:cNvSpPr txBox="1"/>
          <p:nvPr/>
        </p:nvSpPr>
        <p:spPr>
          <a:xfrm>
            <a:off x="3447434" y="4546681"/>
            <a:ext cx="2483978" cy="2031325"/>
          </a:xfrm>
          <a:prstGeom prst="rect">
            <a:avLst/>
          </a:prstGeom>
          <a:solidFill>
            <a:schemeClr val="bg1"/>
          </a:solidFill>
          <a:ln w="9525">
            <a:solidFill>
              <a:schemeClr val="tx1"/>
            </a:solidFill>
          </a:ln>
        </p:spPr>
        <p:txBody>
          <a:bodyPr wrap="square" rtlCol="0">
            <a:spAutoFit/>
          </a:bodyPr>
          <a:lstStyle/>
          <a:p>
            <a:r>
              <a:rPr lang="en-ZA" sz="1800" b="1" u="sng" dirty="0"/>
              <a:t>W13: </a:t>
            </a:r>
            <a:r>
              <a:rPr lang="en-ZA" sz="1800" b="1" u="sng" dirty="0" err="1"/>
              <a:t>Mlalazi</a:t>
            </a:r>
            <a:endParaRPr lang="en-ZA" sz="1800" b="1" u="sng" dirty="0"/>
          </a:p>
          <a:p>
            <a:r>
              <a:rPr lang="en-ZA" sz="1800" b="1" dirty="0"/>
              <a:t>W13-1: C</a:t>
            </a:r>
          </a:p>
          <a:p>
            <a:r>
              <a:rPr lang="en-ZA" sz="1800" b="1" dirty="0"/>
              <a:t>W13-2: B/C</a:t>
            </a:r>
          </a:p>
          <a:p>
            <a:r>
              <a:rPr lang="en-ZA" sz="1800" b="1" dirty="0" err="1">
                <a:solidFill>
                  <a:srgbClr val="FF0000"/>
                </a:solidFill>
              </a:rPr>
              <a:t>Mlalazi</a:t>
            </a:r>
            <a:r>
              <a:rPr lang="en-ZA" sz="1800" b="1" dirty="0">
                <a:solidFill>
                  <a:srgbClr val="FF0000"/>
                </a:solidFill>
              </a:rPr>
              <a:t> Estuary: B (Rest./Int. scenario)</a:t>
            </a:r>
          </a:p>
          <a:p>
            <a:r>
              <a:rPr lang="en-ZA" sz="1800" b="1" dirty="0">
                <a:solidFill>
                  <a:srgbClr val="FF0000"/>
                </a:solidFill>
              </a:rPr>
              <a:t>Siyaya Estuary: B/C (Rest./Int. scenario)</a:t>
            </a:r>
          </a:p>
        </p:txBody>
      </p:sp>
      <p:sp>
        <p:nvSpPr>
          <p:cNvPr id="9" name="TextBox 8">
            <a:extLst>
              <a:ext uri="{FF2B5EF4-FFF2-40B4-BE49-F238E27FC236}">
                <a16:creationId xmlns:a16="http://schemas.microsoft.com/office/drawing/2014/main" id="{1DE2DE00-D63F-A5DB-2BAC-C408B1F37527}"/>
              </a:ext>
            </a:extLst>
          </p:cNvPr>
          <p:cNvSpPr txBox="1"/>
          <p:nvPr/>
        </p:nvSpPr>
        <p:spPr>
          <a:xfrm>
            <a:off x="258097" y="3994040"/>
            <a:ext cx="2637503" cy="1754326"/>
          </a:xfrm>
          <a:prstGeom prst="rect">
            <a:avLst/>
          </a:prstGeom>
          <a:solidFill>
            <a:schemeClr val="bg1"/>
          </a:solidFill>
          <a:ln w="9525">
            <a:solidFill>
              <a:schemeClr val="tx1"/>
            </a:solidFill>
          </a:ln>
        </p:spPr>
        <p:txBody>
          <a:bodyPr wrap="square" rtlCol="0">
            <a:spAutoFit/>
          </a:bodyPr>
          <a:lstStyle/>
          <a:p>
            <a:r>
              <a:rPr lang="en-ZA" sz="1800" b="1" u="sng" dirty="0"/>
              <a:t>W11: </a:t>
            </a:r>
            <a:r>
              <a:rPr lang="en-ZA" sz="1800" b="1" u="sng" dirty="0" err="1"/>
              <a:t>Matigulu</a:t>
            </a:r>
            <a:endParaRPr lang="en-ZA" sz="1800" b="1" u="sng" dirty="0"/>
          </a:p>
          <a:p>
            <a:r>
              <a:rPr lang="en-ZA" sz="1800" b="1" dirty="0"/>
              <a:t>W11-1: B</a:t>
            </a:r>
          </a:p>
          <a:p>
            <a:r>
              <a:rPr lang="en-ZA" sz="1800" b="1" dirty="0"/>
              <a:t>W11-2, MA1: B/C</a:t>
            </a:r>
          </a:p>
          <a:p>
            <a:r>
              <a:rPr lang="en-ZA" sz="1800" b="1" dirty="0"/>
              <a:t>W11-3: C/D</a:t>
            </a:r>
          </a:p>
          <a:p>
            <a:r>
              <a:rPr lang="en-ZA" sz="1800" b="1" dirty="0" err="1">
                <a:solidFill>
                  <a:srgbClr val="FF0000"/>
                </a:solidFill>
              </a:rPr>
              <a:t>Matigulu</a:t>
            </a:r>
            <a:r>
              <a:rPr lang="en-ZA" sz="1800" b="1" dirty="0">
                <a:solidFill>
                  <a:srgbClr val="FF0000"/>
                </a:solidFill>
              </a:rPr>
              <a:t> Estuary: B (REC) – Class I</a:t>
            </a:r>
          </a:p>
        </p:txBody>
      </p:sp>
      <p:sp>
        <p:nvSpPr>
          <p:cNvPr id="10" name="TextBox 9">
            <a:extLst>
              <a:ext uri="{FF2B5EF4-FFF2-40B4-BE49-F238E27FC236}">
                <a16:creationId xmlns:a16="http://schemas.microsoft.com/office/drawing/2014/main" id="{B8AA8ECD-5A76-2883-C824-0D762E2FAC70}"/>
              </a:ext>
            </a:extLst>
          </p:cNvPr>
          <p:cNvSpPr txBox="1"/>
          <p:nvPr/>
        </p:nvSpPr>
        <p:spPr>
          <a:xfrm>
            <a:off x="6967384" y="3106502"/>
            <a:ext cx="2171700" cy="923330"/>
          </a:xfrm>
          <a:prstGeom prst="rect">
            <a:avLst/>
          </a:prstGeom>
          <a:solidFill>
            <a:schemeClr val="bg1"/>
          </a:solidFill>
          <a:ln w="9525">
            <a:solidFill>
              <a:schemeClr val="tx1"/>
            </a:solidFill>
          </a:ln>
        </p:spPr>
        <p:txBody>
          <a:bodyPr wrap="square" rtlCol="0">
            <a:spAutoFit/>
          </a:bodyPr>
          <a:lstStyle/>
          <a:p>
            <a:r>
              <a:rPr lang="en-ZA" sz="1800" b="1" u="sng" dirty="0"/>
              <a:t>W12-e</a:t>
            </a:r>
          </a:p>
          <a:p>
            <a:r>
              <a:rPr lang="en-ZA" sz="1800" b="1" dirty="0"/>
              <a:t>W12-10: C</a:t>
            </a:r>
          </a:p>
          <a:p>
            <a:r>
              <a:rPr lang="en-ZA" sz="1800" b="1" dirty="0"/>
              <a:t>Lake </a:t>
            </a:r>
            <a:r>
              <a:rPr lang="en-ZA" sz="1800" b="1" dirty="0" err="1"/>
              <a:t>Msingazi</a:t>
            </a:r>
            <a:r>
              <a:rPr lang="en-ZA" sz="1800" b="1" dirty="0"/>
              <a:t>: D</a:t>
            </a:r>
          </a:p>
        </p:txBody>
      </p:sp>
      <p:sp>
        <p:nvSpPr>
          <p:cNvPr id="11" name="Arrow: Right 10">
            <a:extLst>
              <a:ext uri="{FF2B5EF4-FFF2-40B4-BE49-F238E27FC236}">
                <a16:creationId xmlns:a16="http://schemas.microsoft.com/office/drawing/2014/main" id="{97F63E07-7687-0CEF-E91C-EE34344EDC6C}"/>
              </a:ext>
            </a:extLst>
          </p:cNvPr>
          <p:cNvSpPr/>
          <p:nvPr/>
        </p:nvSpPr>
        <p:spPr>
          <a:xfrm rot="4919666" flipV="1">
            <a:off x="7500584" y="1695894"/>
            <a:ext cx="823797" cy="125450"/>
          </a:xfrm>
          <a:prstGeom prst="rightArrow">
            <a:avLst/>
          </a:prstGeom>
          <a:solidFill>
            <a:schemeClr val="tx1"/>
          </a:solidFill>
          <a:ln w="28575" cap="flat" cmpd="sng" algn="ctr">
            <a:solidFill>
              <a:sysClr val="windowText" lastClr="000000"/>
            </a:solidFill>
            <a:prstDash val="solid"/>
            <a:miter lim="800000"/>
          </a:ln>
          <a:effectLst/>
        </p:spPr>
        <p:txBody>
          <a:bodyPr rtlCol="0" anchor="ctr"/>
          <a:lstStyle/>
          <a:p>
            <a:pPr algn="ctr" defTabSz="914400" eaLnBrk="1" fontAlgn="auto" hangingPunct="1">
              <a:spcBef>
                <a:spcPts val="0"/>
              </a:spcBef>
              <a:spcAft>
                <a:spcPts val="0"/>
              </a:spcAft>
            </a:pPr>
            <a:endParaRPr lang="en-GB" sz="1800" kern="0">
              <a:solidFill>
                <a:prstClr val="white"/>
              </a:solidFill>
              <a:latin typeface="Calibri" panose="020F0502020204030204"/>
            </a:endParaRPr>
          </a:p>
        </p:txBody>
      </p:sp>
      <p:sp>
        <p:nvSpPr>
          <p:cNvPr id="12" name="TextBox 11">
            <a:extLst>
              <a:ext uri="{FF2B5EF4-FFF2-40B4-BE49-F238E27FC236}">
                <a16:creationId xmlns:a16="http://schemas.microsoft.com/office/drawing/2014/main" id="{2C4FD151-E554-7F1D-3F5A-FC9E93946766}"/>
              </a:ext>
            </a:extLst>
          </p:cNvPr>
          <p:cNvSpPr txBox="1"/>
          <p:nvPr/>
        </p:nvSpPr>
        <p:spPr>
          <a:xfrm>
            <a:off x="6033060" y="4202170"/>
            <a:ext cx="1688590" cy="1477328"/>
          </a:xfrm>
          <a:prstGeom prst="rect">
            <a:avLst/>
          </a:prstGeom>
          <a:solidFill>
            <a:schemeClr val="bg1"/>
          </a:solidFill>
          <a:ln w="9525">
            <a:solidFill>
              <a:schemeClr val="tx1"/>
            </a:solidFill>
          </a:ln>
        </p:spPr>
        <p:txBody>
          <a:bodyPr wrap="square" rtlCol="0">
            <a:spAutoFit/>
          </a:bodyPr>
          <a:lstStyle/>
          <a:p>
            <a:r>
              <a:rPr lang="en-ZA" sz="1800" b="1" u="sng" dirty="0"/>
              <a:t>W12-c: Lower </a:t>
            </a:r>
            <a:r>
              <a:rPr lang="en-ZA" sz="1800" b="1" u="sng" dirty="0" err="1"/>
              <a:t>Mhlatuze</a:t>
            </a:r>
            <a:endParaRPr lang="en-ZA" sz="1800" b="1" u="sng" dirty="0"/>
          </a:p>
          <a:p>
            <a:r>
              <a:rPr lang="en-ZA" sz="1800" b="1" dirty="0"/>
              <a:t>W12-6: C</a:t>
            </a:r>
          </a:p>
          <a:p>
            <a:r>
              <a:rPr lang="en-ZA" sz="1800" b="1" dirty="0" err="1"/>
              <a:t>Mhlatuze</a:t>
            </a:r>
            <a:r>
              <a:rPr lang="en-ZA" sz="1800" b="1" dirty="0"/>
              <a:t> Estuary: D</a:t>
            </a:r>
          </a:p>
        </p:txBody>
      </p:sp>
      <p:sp>
        <p:nvSpPr>
          <p:cNvPr id="13" name="Arrow: Right 12">
            <a:extLst>
              <a:ext uri="{FF2B5EF4-FFF2-40B4-BE49-F238E27FC236}">
                <a16:creationId xmlns:a16="http://schemas.microsoft.com/office/drawing/2014/main" id="{84387890-F47C-06DF-3AFF-132D6C97FE3D}"/>
              </a:ext>
            </a:extLst>
          </p:cNvPr>
          <p:cNvSpPr/>
          <p:nvPr/>
        </p:nvSpPr>
        <p:spPr>
          <a:xfrm rot="14824309">
            <a:off x="5727075" y="3845503"/>
            <a:ext cx="611970" cy="119353"/>
          </a:xfrm>
          <a:prstGeom prst="rightArrow">
            <a:avLst>
              <a:gd name="adj1" fmla="val 49063"/>
              <a:gd name="adj2" fmla="val 50000"/>
            </a:avLst>
          </a:prstGeom>
          <a:solidFill>
            <a:schemeClr val="tx1"/>
          </a:solidFill>
          <a:ln w="28575" cap="flat" cmpd="sng" algn="ctr">
            <a:solidFill>
              <a:sysClr val="windowText" lastClr="00000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668202"/>
      </p:ext>
    </p:extLst>
  </p:cSld>
  <p:clrMapOvr>
    <a:masterClrMapping/>
  </p:clrMapOvr>
</p:sld>
</file>

<file path=ppt/theme/theme1.xml><?xml version="1.0" encoding="utf-8"?>
<a:theme xmlns:a="http://schemas.openxmlformats.org/drawingml/2006/main" name="CO-BRANDED DHS &amp; DWS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CO-BRANDED DHS &amp; DWS PRESENTATION.pot</Template>
  <TotalTime>11069</TotalTime>
  <Words>1089</Words>
  <Application>Microsoft Office PowerPoint</Application>
  <PresentationFormat>On-screen Show (4:3)</PresentationFormat>
  <Paragraphs>189</Paragraphs>
  <Slides>14</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Courier New</vt:lpstr>
      <vt:lpstr>Wingdings</vt:lpstr>
      <vt:lpstr>CO-BRANDED DHS &amp; DWS PRESENTATION</vt:lpstr>
      <vt:lpstr>CLASSIFICATION OF SIGNIFICANT WATER RESOURCES AND DETERMINATION OF RESOURCE QUALITY OBJECTIVES FOR WATER RESOURCES IN THE USUTU TO MHLATHUZE CATCHMENTS (WP11387)  </vt:lpstr>
      <vt:lpstr>PowerPoint Presentation</vt:lpstr>
      <vt:lpstr>BACKGROUND</vt:lpstr>
      <vt:lpstr>STEPS TO ASSIGNING CLASSES</vt:lpstr>
      <vt:lpstr>PowerPoint Presentation</vt:lpstr>
      <vt:lpstr>PROCESS PER IUA</vt:lpstr>
      <vt:lpstr>PROCESS PER IUA</vt:lpstr>
      <vt:lpstr>PRESENTATION OF RESULTS</vt:lpstr>
      <vt:lpstr>PowerPoint Presentation</vt:lpstr>
      <vt:lpstr>PowerPoint Presentation</vt:lpstr>
      <vt:lpstr>PowerPoint Presentation</vt:lpstr>
      <vt:lpstr>PowerPoint Presentation</vt:lpstr>
      <vt:lpstr>PowerPoint Presentation</vt:lpstr>
      <vt:lpstr>PowerPoint Presentation</vt:lpstr>
    </vt:vector>
  </TitlesOfParts>
  <Company>Department of Housing</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DOH 3</dc:creator>
  <cp:lastModifiedBy>Makanda Cornelia Koleka</cp:lastModifiedBy>
  <cp:revision>418</cp:revision>
  <dcterms:created xsi:type="dcterms:W3CDTF">2013-08-12T09:46:59Z</dcterms:created>
  <dcterms:modified xsi:type="dcterms:W3CDTF">2023-04-11T10:28:17Z</dcterms:modified>
</cp:coreProperties>
</file>